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8" r:id="rId5"/>
    <p:sldId id="273" r:id="rId6"/>
    <p:sldId id="275" r:id="rId7"/>
    <p:sldId id="259" r:id="rId8"/>
    <p:sldId id="282" r:id="rId9"/>
    <p:sldId id="287" r:id="rId10"/>
    <p:sldId id="281" r:id="rId11"/>
    <p:sldId id="289" r:id="rId12"/>
    <p:sldId id="290" r:id="rId13"/>
    <p:sldId id="292" r:id="rId14"/>
    <p:sldId id="291" r:id="rId15"/>
    <p:sldId id="293" r:id="rId16"/>
    <p:sldId id="294" r:id="rId17"/>
    <p:sldId id="295" r:id="rId18"/>
    <p:sldId id="296" r:id="rId19"/>
    <p:sldId id="283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0" autoAdjust="0"/>
    <p:restoredTop sz="94694" autoAdjust="0"/>
  </p:normalViewPr>
  <p:slideViewPr>
    <p:cSldViewPr snapToGrid="0">
      <p:cViewPr varScale="1">
        <p:scale>
          <a:sx n="143" d="100"/>
          <a:sy n="143" d="100"/>
        </p:scale>
        <p:origin x="144" y="2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95563-898E-4B86-BFC7-9B4E0412AB5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3C3D1CD-299A-419D-8E4F-9B2A7A337E43}">
      <dgm:prSet/>
      <dgm:spPr/>
      <dgm:t>
        <a:bodyPr/>
        <a:lstStyle/>
        <a:p>
          <a:r>
            <a:rPr lang="en-US"/>
            <a:t>The Challenge &amp; The Goal</a:t>
          </a:r>
        </a:p>
      </dgm:t>
    </dgm:pt>
    <dgm:pt modelId="{BBE682A3-DC72-4354-928B-61B1D82A7FC9}" type="parTrans" cxnId="{BEDA784A-09E7-4495-9803-D71FEEEC3CB3}">
      <dgm:prSet/>
      <dgm:spPr/>
      <dgm:t>
        <a:bodyPr/>
        <a:lstStyle/>
        <a:p>
          <a:endParaRPr lang="en-US"/>
        </a:p>
      </dgm:t>
    </dgm:pt>
    <dgm:pt modelId="{3696E853-0527-4A86-A7A7-13BE27CD026A}" type="sibTrans" cxnId="{BEDA784A-09E7-4495-9803-D71FEEEC3CB3}">
      <dgm:prSet/>
      <dgm:spPr/>
      <dgm:t>
        <a:bodyPr/>
        <a:lstStyle/>
        <a:p>
          <a:endParaRPr lang="en-US"/>
        </a:p>
      </dgm:t>
    </dgm:pt>
    <dgm:pt modelId="{C51FAD1A-0E56-43AD-AE2E-58E7A77AD2EF}">
      <dgm:prSet/>
      <dgm:spPr/>
      <dgm:t>
        <a:bodyPr/>
        <a:lstStyle/>
        <a:p>
          <a:r>
            <a:rPr lang="en-US"/>
            <a:t>Initial Questions &amp; Hypotheses</a:t>
          </a:r>
        </a:p>
      </dgm:t>
    </dgm:pt>
    <dgm:pt modelId="{456DE816-36B1-4D01-84C7-51657EA1BE5C}" type="parTrans" cxnId="{3BDCC9E1-83A4-4C42-9870-6FBE5F52861A}">
      <dgm:prSet/>
      <dgm:spPr/>
      <dgm:t>
        <a:bodyPr/>
        <a:lstStyle/>
        <a:p>
          <a:endParaRPr lang="en-US"/>
        </a:p>
      </dgm:t>
    </dgm:pt>
    <dgm:pt modelId="{291474DE-5C01-4AAB-9BFD-D9D78FDE4B7A}" type="sibTrans" cxnId="{3BDCC9E1-83A4-4C42-9870-6FBE5F52861A}">
      <dgm:prSet/>
      <dgm:spPr/>
      <dgm:t>
        <a:bodyPr/>
        <a:lstStyle/>
        <a:p>
          <a:endParaRPr lang="en-US"/>
        </a:p>
      </dgm:t>
    </dgm:pt>
    <dgm:pt modelId="{25283D2A-D793-4C70-8440-C07CC02DAFA6}">
      <dgm:prSet/>
      <dgm:spPr/>
      <dgm:t>
        <a:bodyPr/>
        <a:lstStyle/>
        <a:p>
          <a:r>
            <a:rPr lang="en-US"/>
            <a:t>Data Preparation &amp; EDA</a:t>
          </a:r>
        </a:p>
      </dgm:t>
    </dgm:pt>
    <dgm:pt modelId="{D49DB44D-6A3A-49D9-A43D-7D07B7F9465A}" type="parTrans" cxnId="{8D5655E7-AFF3-49C1-A608-0A914183B09F}">
      <dgm:prSet/>
      <dgm:spPr/>
      <dgm:t>
        <a:bodyPr/>
        <a:lstStyle/>
        <a:p>
          <a:endParaRPr lang="en-US"/>
        </a:p>
      </dgm:t>
    </dgm:pt>
    <dgm:pt modelId="{2A546E35-A435-4E07-8CA6-287643A76445}" type="sibTrans" cxnId="{8D5655E7-AFF3-49C1-A608-0A914183B09F}">
      <dgm:prSet/>
      <dgm:spPr/>
      <dgm:t>
        <a:bodyPr/>
        <a:lstStyle/>
        <a:p>
          <a:endParaRPr lang="en-US"/>
        </a:p>
      </dgm:t>
    </dgm:pt>
    <dgm:pt modelId="{7182EFCC-79E4-4A25-876C-DCEDD0B61AE7}">
      <dgm:prSet/>
      <dgm:spPr/>
      <dgm:t>
        <a:bodyPr/>
        <a:lstStyle/>
        <a:p>
          <a:r>
            <a:rPr lang="en-US"/>
            <a:t>Testing the Core Hypotheses</a:t>
          </a:r>
        </a:p>
      </dgm:t>
    </dgm:pt>
    <dgm:pt modelId="{AB2C4311-A850-465A-BBE8-B24675FEE55B}" type="parTrans" cxnId="{8130E7E0-21F6-4716-B7BF-7D1AA9295A0E}">
      <dgm:prSet/>
      <dgm:spPr/>
      <dgm:t>
        <a:bodyPr/>
        <a:lstStyle/>
        <a:p>
          <a:endParaRPr lang="en-US"/>
        </a:p>
      </dgm:t>
    </dgm:pt>
    <dgm:pt modelId="{85448CA2-0197-4E7C-B0AB-A909AFCB05E5}" type="sibTrans" cxnId="{8130E7E0-21F6-4716-B7BF-7D1AA9295A0E}">
      <dgm:prSet/>
      <dgm:spPr/>
      <dgm:t>
        <a:bodyPr/>
        <a:lstStyle/>
        <a:p>
          <a:endParaRPr lang="en-US"/>
        </a:p>
      </dgm:t>
    </dgm:pt>
    <dgm:pt modelId="{D88BAAC9-C479-4483-8AF2-1E0D636D1B34}">
      <dgm:prSet/>
      <dgm:spPr/>
      <dgm:t>
        <a:bodyPr/>
        <a:lstStyle/>
        <a:p>
          <a:r>
            <a:rPr lang="en-US"/>
            <a:t>Deeper Insights: Custom Metrics</a:t>
          </a:r>
        </a:p>
      </dgm:t>
    </dgm:pt>
    <dgm:pt modelId="{886EBF3F-5A38-4783-9698-D053CB551747}" type="parTrans" cxnId="{4496AFAD-DC13-44EE-91B8-E049A93BBDF5}">
      <dgm:prSet/>
      <dgm:spPr/>
      <dgm:t>
        <a:bodyPr/>
        <a:lstStyle/>
        <a:p>
          <a:endParaRPr lang="en-US"/>
        </a:p>
      </dgm:t>
    </dgm:pt>
    <dgm:pt modelId="{75E653A1-11D1-4141-B74D-5349B1AD776A}" type="sibTrans" cxnId="{4496AFAD-DC13-44EE-91B8-E049A93BBDF5}">
      <dgm:prSet/>
      <dgm:spPr/>
      <dgm:t>
        <a:bodyPr/>
        <a:lstStyle/>
        <a:p>
          <a:endParaRPr lang="en-US"/>
        </a:p>
      </dgm:t>
    </dgm:pt>
    <dgm:pt modelId="{9C8B0882-6150-4E5F-B363-F92A00B930F1}">
      <dgm:prSet/>
      <dgm:spPr/>
      <dgm:t>
        <a:bodyPr/>
        <a:lstStyle/>
        <a:p>
          <a:r>
            <a:rPr lang="en-US"/>
            <a:t>The Core Insight: A Strategic Choice</a:t>
          </a:r>
        </a:p>
      </dgm:t>
    </dgm:pt>
    <dgm:pt modelId="{125E5086-DBE2-4A35-A324-98BFADF9B162}" type="parTrans" cxnId="{FA25AAB1-EA82-4CAC-8764-394C98F15478}">
      <dgm:prSet/>
      <dgm:spPr/>
      <dgm:t>
        <a:bodyPr/>
        <a:lstStyle/>
        <a:p>
          <a:endParaRPr lang="en-US"/>
        </a:p>
      </dgm:t>
    </dgm:pt>
    <dgm:pt modelId="{EC63CB23-4915-4533-B69A-E3C08E33A392}" type="sibTrans" cxnId="{FA25AAB1-EA82-4CAC-8764-394C98F15478}">
      <dgm:prSet/>
      <dgm:spPr/>
      <dgm:t>
        <a:bodyPr/>
        <a:lstStyle/>
        <a:p>
          <a:endParaRPr lang="en-US"/>
        </a:p>
      </dgm:t>
    </dgm:pt>
    <dgm:pt modelId="{30F33754-FA20-44C4-B624-B216C6C7B138}">
      <dgm:prSet/>
      <dgm:spPr/>
      <dgm:t>
        <a:bodyPr/>
        <a:lstStyle/>
        <a:p>
          <a:r>
            <a:rPr lang="en-US"/>
            <a:t>Recommendations &amp; Action Plan</a:t>
          </a:r>
        </a:p>
      </dgm:t>
    </dgm:pt>
    <dgm:pt modelId="{947A091A-9A0F-4F2A-9793-1385D08EB84A}" type="parTrans" cxnId="{3A74186A-4E50-4990-BAAE-2C79056CC4B0}">
      <dgm:prSet/>
      <dgm:spPr/>
      <dgm:t>
        <a:bodyPr/>
        <a:lstStyle/>
        <a:p>
          <a:endParaRPr lang="en-US"/>
        </a:p>
      </dgm:t>
    </dgm:pt>
    <dgm:pt modelId="{F482C44E-805D-4046-A1DD-44F710E0A2B0}" type="sibTrans" cxnId="{3A74186A-4E50-4990-BAAE-2C79056CC4B0}">
      <dgm:prSet/>
      <dgm:spPr/>
      <dgm:t>
        <a:bodyPr/>
        <a:lstStyle/>
        <a:p>
          <a:endParaRPr lang="en-US"/>
        </a:p>
      </dgm:t>
    </dgm:pt>
    <dgm:pt modelId="{75BA7180-C53B-4809-BCCE-5ABC939094B4}">
      <dgm:prSet/>
      <dgm:spPr/>
      <dgm:t>
        <a:bodyPr/>
        <a:lstStyle/>
        <a:p>
          <a:r>
            <a:rPr lang="en-US"/>
            <a:t>Conclusion &amp; Next Steps</a:t>
          </a:r>
        </a:p>
      </dgm:t>
    </dgm:pt>
    <dgm:pt modelId="{ADE80AF8-3DF1-4E7A-B453-1CC08ED5DD84}" type="parTrans" cxnId="{584C6D2D-EDFA-474F-AE89-BC2D586C1F74}">
      <dgm:prSet/>
      <dgm:spPr/>
      <dgm:t>
        <a:bodyPr/>
        <a:lstStyle/>
        <a:p>
          <a:endParaRPr lang="en-US"/>
        </a:p>
      </dgm:t>
    </dgm:pt>
    <dgm:pt modelId="{C7FEDFA1-2F03-4B25-AB33-8DD81FEB6963}" type="sibTrans" cxnId="{584C6D2D-EDFA-474F-AE89-BC2D586C1F74}">
      <dgm:prSet/>
      <dgm:spPr/>
      <dgm:t>
        <a:bodyPr/>
        <a:lstStyle/>
        <a:p>
          <a:endParaRPr lang="en-US"/>
        </a:p>
      </dgm:t>
    </dgm:pt>
    <dgm:pt modelId="{CD589A0B-C68B-4297-95B1-11200A5FD37F}" type="pres">
      <dgm:prSet presAssocID="{C9195563-898E-4B86-BFC7-9B4E0412AB54}" presName="vert0" presStyleCnt="0">
        <dgm:presLayoutVars>
          <dgm:dir/>
          <dgm:animOne val="branch"/>
          <dgm:animLvl val="lvl"/>
        </dgm:presLayoutVars>
      </dgm:prSet>
      <dgm:spPr/>
    </dgm:pt>
    <dgm:pt modelId="{485FE848-DEA1-438E-91B8-B56682F5E18B}" type="pres">
      <dgm:prSet presAssocID="{43C3D1CD-299A-419D-8E4F-9B2A7A337E43}" presName="thickLine" presStyleLbl="alignNode1" presStyleIdx="0" presStyleCnt="8"/>
      <dgm:spPr/>
    </dgm:pt>
    <dgm:pt modelId="{1987E0C2-9110-4089-8A88-E212FD988A63}" type="pres">
      <dgm:prSet presAssocID="{43C3D1CD-299A-419D-8E4F-9B2A7A337E43}" presName="horz1" presStyleCnt="0"/>
      <dgm:spPr/>
    </dgm:pt>
    <dgm:pt modelId="{C05653A5-6AFC-4C37-833B-0347521D9CD3}" type="pres">
      <dgm:prSet presAssocID="{43C3D1CD-299A-419D-8E4F-9B2A7A337E43}" presName="tx1" presStyleLbl="revTx" presStyleIdx="0" presStyleCnt="8"/>
      <dgm:spPr/>
    </dgm:pt>
    <dgm:pt modelId="{5E91638C-F9CE-4464-AD10-F8110611A7F5}" type="pres">
      <dgm:prSet presAssocID="{43C3D1CD-299A-419D-8E4F-9B2A7A337E43}" presName="vert1" presStyleCnt="0"/>
      <dgm:spPr/>
    </dgm:pt>
    <dgm:pt modelId="{A3997D5B-5358-4BC8-8881-70B4CEA450B8}" type="pres">
      <dgm:prSet presAssocID="{C51FAD1A-0E56-43AD-AE2E-58E7A77AD2EF}" presName="thickLine" presStyleLbl="alignNode1" presStyleIdx="1" presStyleCnt="8"/>
      <dgm:spPr/>
    </dgm:pt>
    <dgm:pt modelId="{D8C806F2-41CC-4A17-8808-27351973DD8F}" type="pres">
      <dgm:prSet presAssocID="{C51FAD1A-0E56-43AD-AE2E-58E7A77AD2EF}" presName="horz1" presStyleCnt="0"/>
      <dgm:spPr/>
    </dgm:pt>
    <dgm:pt modelId="{BDDFE7C6-8128-45B2-A40B-00085AF83607}" type="pres">
      <dgm:prSet presAssocID="{C51FAD1A-0E56-43AD-AE2E-58E7A77AD2EF}" presName="tx1" presStyleLbl="revTx" presStyleIdx="1" presStyleCnt="8"/>
      <dgm:spPr/>
    </dgm:pt>
    <dgm:pt modelId="{71C1172B-2BD3-4D7E-84BD-7B0FA458177B}" type="pres">
      <dgm:prSet presAssocID="{C51FAD1A-0E56-43AD-AE2E-58E7A77AD2EF}" presName="vert1" presStyleCnt="0"/>
      <dgm:spPr/>
    </dgm:pt>
    <dgm:pt modelId="{E1C11547-9D29-406B-8384-5A7DA2264B6A}" type="pres">
      <dgm:prSet presAssocID="{25283D2A-D793-4C70-8440-C07CC02DAFA6}" presName="thickLine" presStyleLbl="alignNode1" presStyleIdx="2" presStyleCnt="8"/>
      <dgm:spPr/>
    </dgm:pt>
    <dgm:pt modelId="{C18121C3-08D3-4ED8-8D8D-D448184A94C7}" type="pres">
      <dgm:prSet presAssocID="{25283D2A-D793-4C70-8440-C07CC02DAFA6}" presName="horz1" presStyleCnt="0"/>
      <dgm:spPr/>
    </dgm:pt>
    <dgm:pt modelId="{1CB5D122-67A2-4314-AC65-5260DEC31C4C}" type="pres">
      <dgm:prSet presAssocID="{25283D2A-D793-4C70-8440-C07CC02DAFA6}" presName="tx1" presStyleLbl="revTx" presStyleIdx="2" presStyleCnt="8"/>
      <dgm:spPr/>
    </dgm:pt>
    <dgm:pt modelId="{3FDA292B-2740-40FC-8D5D-811854F1B5C9}" type="pres">
      <dgm:prSet presAssocID="{25283D2A-D793-4C70-8440-C07CC02DAFA6}" presName="vert1" presStyleCnt="0"/>
      <dgm:spPr/>
    </dgm:pt>
    <dgm:pt modelId="{B1591DD5-6686-4C13-B964-30CC2756D2EA}" type="pres">
      <dgm:prSet presAssocID="{7182EFCC-79E4-4A25-876C-DCEDD0B61AE7}" presName="thickLine" presStyleLbl="alignNode1" presStyleIdx="3" presStyleCnt="8"/>
      <dgm:spPr/>
    </dgm:pt>
    <dgm:pt modelId="{93FD7EB8-B32E-4653-B783-B06978C87DA8}" type="pres">
      <dgm:prSet presAssocID="{7182EFCC-79E4-4A25-876C-DCEDD0B61AE7}" presName="horz1" presStyleCnt="0"/>
      <dgm:spPr/>
    </dgm:pt>
    <dgm:pt modelId="{D4B006DE-DC4B-412E-818C-5E922E12FDE6}" type="pres">
      <dgm:prSet presAssocID="{7182EFCC-79E4-4A25-876C-DCEDD0B61AE7}" presName="tx1" presStyleLbl="revTx" presStyleIdx="3" presStyleCnt="8"/>
      <dgm:spPr/>
    </dgm:pt>
    <dgm:pt modelId="{BDC73846-7D45-479A-BFDD-0A382D98BA4F}" type="pres">
      <dgm:prSet presAssocID="{7182EFCC-79E4-4A25-876C-DCEDD0B61AE7}" presName="vert1" presStyleCnt="0"/>
      <dgm:spPr/>
    </dgm:pt>
    <dgm:pt modelId="{7201F415-3DBE-4F3E-A950-7C6C045F2A56}" type="pres">
      <dgm:prSet presAssocID="{D88BAAC9-C479-4483-8AF2-1E0D636D1B34}" presName="thickLine" presStyleLbl="alignNode1" presStyleIdx="4" presStyleCnt="8"/>
      <dgm:spPr/>
    </dgm:pt>
    <dgm:pt modelId="{8DAFDC07-7892-4E46-99B6-6447DFC329AD}" type="pres">
      <dgm:prSet presAssocID="{D88BAAC9-C479-4483-8AF2-1E0D636D1B34}" presName="horz1" presStyleCnt="0"/>
      <dgm:spPr/>
    </dgm:pt>
    <dgm:pt modelId="{137957AC-973A-416D-9547-089D7D353F26}" type="pres">
      <dgm:prSet presAssocID="{D88BAAC9-C479-4483-8AF2-1E0D636D1B34}" presName="tx1" presStyleLbl="revTx" presStyleIdx="4" presStyleCnt="8"/>
      <dgm:spPr/>
    </dgm:pt>
    <dgm:pt modelId="{1E35860D-8C70-43F4-99F1-B057CDD19549}" type="pres">
      <dgm:prSet presAssocID="{D88BAAC9-C479-4483-8AF2-1E0D636D1B34}" presName="vert1" presStyleCnt="0"/>
      <dgm:spPr/>
    </dgm:pt>
    <dgm:pt modelId="{624EF19F-58C3-4D67-9613-37D7C39DA931}" type="pres">
      <dgm:prSet presAssocID="{9C8B0882-6150-4E5F-B363-F92A00B930F1}" presName="thickLine" presStyleLbl="alignNode1" presStyleIdx="5" presStyleCnt="8"/>
      <dgm:spPr/>
    </dgm:pt>
    <dgm:pt modelId="{A30511B0-706E-45C5-837C-7FB99EB0511B}" type="pres">
      <dgm:prSet presAssocID="{9C8B0882-6150-4E5F-B363-F92A00B930F1}" presName="horz1" presStyleCnt="0"/>
      <dgm:spPr/>
    </dgm:pt>
    <dgm:pt modelId="{871EB55B-BE48-4893-A804-5835B9C3E194}" type="pres">
      <dgm:prSet presAssocID="{9C8B0882-6150-4E5F-B363-F92A00B930F1}" presName="tx1" presStyleLbl="revTx" presStyleIdx="5" presStyleCnt="8"/>
      <dgm:spPr/>
    </dgm:pt>
    <dgm:pt modelId="{82CE98B3-5E4B-4BAB-8479-B2E25F999F43}" type="pres">
      <dgm:prSet presAssocID="{9C8B0882-6150-4E5F-B363-F92A00B930F1}" presName="vert1" presStyleCnt="0"/>
      <dgm:spPr/>
    </dgm:pt>
    <dgm:pt modelId="{D8955E42-94C8-4127-BBA3-655C32BBAD95}" type="pres">
      <dgm:prSet presAssocID="{30F33754-FA20-44C4-B624-B216C6C7B138}" presName="thickLine" presStyleLbl="alignNode1" presStyleIdx="6" presStyleCnt="8"/>
      <dgm:spPr/>
    </dgm:pt>
    <dgm:pt modelId="{217E9272-B7B4-48D8-889A-DD099F8788AF}" type="pres">
      <dgm:prSet presAssocID="{30F33754-FA20-44C4-B624-B216C6C7B138}" presName="horz1" presStyleCnt="0"/>
      <dgm:spPr/>
    </dgm:pt>
    <dgm:pt modelId="{613C2E52-3BB2-44D1-BE3B-FD9D0B273684}" type="pres">
      <dgm:prSet presAssocID="{30F33754-FA20-44C4-B624-B216C6C7B138}" presName="tx1" presStyleLbl="revTx" presStyleIdx="6" presStyleCnt="8"/>
      <dgm:spPr/>
    </dgm:pt>
    <dgm:pt modelId="{91D06BB2-677F-4962-B6E2-8BC7614C56D4}" type="pres">
      <dgm:prSet presAssocID="{30F33754-FA20-44C4-B624-B216C6C7B138}" presName="vert1" presStyleCnt="0"/>
      <dgm:spPr/>
    </dgm:pt>
    <dgm:pt modelId="{1E63F763-C6EB-4FC1-82C3-26E01F28CE62}" type="pres">
      <dgm:prSet presAssocID="{75BA7180-C53B-4809-BCCE-5ABC939094B4}" presName="thickLine" presStyleLbl="alignNode1" presStyleIdx="7" presStyleCnt="8"/>
      <dgm:spPr/>
    </dgm:pt>
    <dgm:pt modelId="{57A454D1-7C84-469B-8F93-4F9C4F7C24ED}" type="pres">
      <dgm:prSet presAssocID="{75BA7180-C53B-4809-BCCE-5ABC939094B4}" presName="horz1" presStyleCnt="0"/>
      <dgm:spPr/>
    </dgm:pt>
    <dgm:pt modelId="{47AE125F-B7CC-4571-924F-60AADE0283ED}" type="pres">
      <dgm:prSet presAssocID="{75BA7180-C53B-4809-BCCE-5ABC939094B4}" presName="tx1" presStyleLbl="revTx" presStyleIdx="7" presStyleCnt="8"/>
      <dgm:spPr/>
    </dgm:pt>
    <dgm:pt modelId="{E971630D-9E6C-4145-BB9D-75F4A402F5B9}" type="pres">
      <dgm:prSet presAssocID="{75BA7180-C53B-4809-BCCE-5ABC939094B4}" presName="vert1" presStyleCnt="0"/>
      <dgm:spPr/>
    </dgm:pt>
  </dgm:ptLst>
  <dgm:cxnLst>
    <dgm:cxn modelId="{584C6D2D-EDFA-474F-AE89-BC2D586C1F74}" srcId="{C9195563-898E-4B86-BFC7-9B4E0412AB54}" destId="{75BA7180-C53B-4809-BCCE-5ABC939094B4}" srcOrd="7" destOrd="0" parTransId="{ADE80AF8-3DF1-4E7A-B453-1CC08ED5DD84}" sibTransId="{C7FEDFA1-2F03-4B25-AB33-8DD81FEB6963}"/>
    <dgm:cxn modelId="{643F7460-C522-4E25-9DF6-F3AC5E3FEC10}" type="presOf" srcId="{75BA7180-C53B-4809-BCCE-5ABC939094B4}" destId="{47AE125F-B7CC-4571-924F-60AADE0283ED}" srcOrd="0" destOrd="0" presId="urn:microsoft.com/office/officeart/2008/layout/LinedList"/>
    <dgm:cxn modelId="{3A74186A-4E50-4990-BAAE-2C79056CC4B0}" srcId="{C9195563-898E-4B86-BFC7-9B4E0412AB54}" destId="{30F33754-FA20-44C4-B624-B216C6C7B138}" srcOrd="6" destOrd="0" parTransId="{947A091A-9A0F-4F2A-9793-1385D08EB84A}" sibTransId="{F482C44E-805D-4046-A1DD-44F710E0A2B0}"/>
    <dgm:cxn modelId="{BEDA784A-09E7-4495-9803-D71FEEEC3CB3}" srcId="{C9195563-898E-4B86-BFC7-9B4E0412AB54}" destId="{43C3D1CD-299A-419D-8E4F-9B2A7A337E43}" srcOrd="0" destOrd="0" parTransId="{BBE682A3-DC72-4354-928B-61B1D82A7FC9}" sibTransId="{3696E853-0527-4A86-A7A7-13BE27CD026A}"/>
    <dgm:cxn modelId="{4DBDED92-E3C2-4EE4-96B3-985D32F5773C}" type="presOf" srcId="{C9195563-898E-4B86-BFC7-9B4E0412AB54}" destId="{CD589A0B-C68B-4297-95B1-11200A5FD37F}" srcOrd="0" destOrd="0" presId="urn:microsoft.com/office/officeart/2008/layout/LinedList"/>
    <dgm:cxn modelId="{6811A7A1-7C6A-4D38-9529-75AC65B17A2C}" type="presOf" srcId="{7182EFCC-79E4-4A25-876C-DCEDD0B61AE7}" destId="{D4B006DE-DC4B-412E-818C-5E922E12FDE6}" srcOrd="0" destOrd="0" presId="urn:microsoft.com/office/officeart/2008/layout/LinedList"/>
    <dgm:cxn modelId="{11734CAA-4497-416A-B182-88EBA3C09B92}" type="presOf" srcId="{30F33754-FA20-44C4-B624-B216C6C7B138}" destId="{613C2E52-3BB2-44D1-BE3B-FD9D0B273684}" srcOrd="0" destOrd="0" presId="urn:microsoft.com/office/officeart/2008/layout/LinedList"/>
    <dgm:cxn modelId="{4496AFAD-DC13-44EE-91B8-E049A93BBDF5}" srcId="{C9195563-898E-4B86-BFC7-9B4E0412AB54}" destId="{D88BAAC9-C479-4483-8AF2-1E0D636D1B34}" srcOrd="4" destOrd="0" parTransId="{886EBF3F-5A38-4783-9698-D053CB551747}" sibTransId="{75E653A1-11D1-4141-B74D-5349B1AD776A}"/>
    <dgm:cxn modelId="{FA25AAB1-EA82-4CAC-8764-394C98F15478}" srcId="{C9195563-898E-4B86-BFC7-9B4E0412AB54}" destId="{9C8B0882-6150-4E5F-B363-F92A00B930F1}" srcOrd="5" destOrd="0" parTransId="{125E5086-DBE2-4A35-A324-98BFADF9B162}" sibTransId="{EC63CB23-4915-4533-B69A-E3C08E33A392}"/>
    <dgm:cxn modelId="{2D95C3C6-FBE2-4C34-AD67-D6A9DF99D427}" type="presOf" srcId="{D88BAAC9-C479-4483-8AF2-1E0D636D1B34}" destId="{137957AC-973A-416D-9547-089D7D353F26}" srcOrd="0" destOrd="0" presId="urn:microsoft.com/office/officeart/2008/layout/LinedList"/>
    <dgm:cxn modelId="{94B29AD2-B1EB-48D7-94EA-05A8C27DCD92}" type="presOf" srcId="{9C8B0882-6150-4E5F-B363-F92A00B930F1}" destId="{871EB55B-BE48-4893-A804-5835B9C3E194}" srcOrd="0" destOrd="0" presId="urn:microsoft.com/office/officeart/2008/layout/LinedList"/>
    <dgm:cxn modelId="{4794F2D9-7AFB-41B1-9198-94F55162E2E0}" type="presOf" srcId="{43C3D1CD-299A-419D-8E4F-9B2A7A337E43}" destId="{C05653A5-6AFC-4C37-833B-0347521D9CD3}" srcOrd="0" destOrd="0" presId="urn:microsoft.com/office/officeart/2008/layout/LinedList"/>
    <dgm:cxn modelId="{8130E7E0-21F6-4716-B7BF-7D1AA9295A0E}" srcId="{C9195563-898E-4B86-BFC7-9B4E0412AB54}" destId="{7182EFCC-79E4-4A25-876C-DCEDD0B61AE7}" srcOrd="3" destOrd="0" parTransId="{AB2C4311-A850-465A-BBE8-B24675FEE55B}" sibTransId="{85448CA2-0197-4E7C-B0AB-A909AFCB05E5}"/>
    <dgm:cxn modelId="{3BDCC9E1-83A4-4C42-9870-6FBE5F52861A}" srcId="{C9195563-898E-4B86-BFC7-9B4E0412AB54}" destId="{C51FAD1A-0E56-43AD-AE2E-58E7A77AD2EF}" srcOrd="1" destOrd="0" parTransId="{456DE816-36B1-4D01-84C7-51657EA1BE5C}" sibTransId="{291474DE-5C01-4AAB-9BFD-D9D78FDE4B7A}"/>
    <dgm:cxn modelId="{FD8968E2-E87A-438E-BD04-046E050C655E}" type="presOf" srcId="{C51FAD1A-0E56-43AD-AE2E-58E7A77AD2EF}" destId="{BDDFE7C6-8128-45B2-A40B-00085AF83607}" srcOrd="0" destOrd="0" presId="urn:microsoft.com/office/officeart/2008/layout/LinedList"/>
    <dgm:cxn modelId="{198195E2-4C74-45B6-85BF-9DB0FB7C98C4}" type="presOf" srcId="{25283D2A-D793-4C70-8440-C07CC02DAFA6}" destId="{1CB5D122-67A2-4314-AC65-5260DEC31C4C}" srcOrd="0" destOrd="0" presId="urn:microsoft.com/office/officeart/2008/layout/LinedList"/>
    <dgm:cxn modelId="{8D5655E7-AFF3-49C1-A608-0A914183B09F}" srcId="{C9195563-898E-4B86-BFC7-9B4E0412AB54}" destId="{25283D2A-D793-4C70-8440-C07CC02DAFA6}" srcOrd="2" destOrd="0" parTransId="{D49DB44D-6A3A-49D9-A43D-7D07B7F9465A}" sibTransId="{2A546E35-A435-4E07-8CA6-287643A76445}"/>
    <dgm:cxn modelId="{AE7F800A-0592-4358-8448-C5FE7C045D8F}" type="presParOf" srcId="{CD589A0B-C68B-4297-95B1-11200A5FD37F}" destId="{485FE848-DEA1-438E-91B8-B56682F5E18B}" srcOrd="0" destOrd="0" presId="urn:microsoft.com/office/officeart/2008/layout/LinedList"/>
    <dgm:cxn modelId="{469CCDEA-D641-47D6-BC1F-904E669DC2E3}" type="presParOf" srcId="{CD589A0B-C68B-4297-95B1-11200A5FD37F}" destId="{1987E0C2-9110-4089-8A88-E212FD988A63}" srcOrd="1" destOrd="0" presId="urn:microsoft.com/office/officeart/2008/layout/LinedList"/>
    <dgm:cxn modelId="{EFEF9C08-67E0-4131-B6B0-590FC8070517}" type="presParOf" srcId="{1987E0C2-9110-4089-8A88-E212FD988A63}" destId="{C05653A5-6AFC-4C37-833B-0347521D9CD3}" srcOrd="0" destOrd="0" presId="urn:microsoft.com/office/officeart/2008/layout/LinedList"/>
    <dgm:cxn modelId="{365D59FE-5D64-4489-9DAD-A5F23F451C41}" type="presParOf" srcId="{1987E0C2-9110-4089-8A88-E212FD988A63}" destId="{5E91638C-F9CE-4464-AD10-F8110611A7F5}" srcOrd="1" destOrd="0" presId="urn:microsoft.com/office/officeart/2008/layout/LinedList"/>
    <dgm:cxn modelId="{D70A9B78-0055-486E-B885-A5CFD34948B5}" type="presParOf" srcId="{CD589A0B-C68B-4297-95B1-11200A5FD37F}" destId="{A3997D5B-5358-4BC8-8881-70B4CEA450B8}" srcOrd="2" destOrd="0" presId="urn:microsoft.com/office/officeart/2008/layout/LinedList"/>
    <dgm:cxn modelId="{C6041319-F8A9-4E1C-8934-A8EA09C07B8C}" type="presParOf" srcId="{CD589A0B-C68B-4297-95B1-11200A5FD37F}" destId="{D8C806F2-41CC-4A17-8808-27351973DD8F}" srcOrd="3" destOrd="0" presId="urn:microsoft.com/office/officeart/2008/layout/LinedList"/>
    <dgm:cxn modelId="{7703EB2F-494B-42E9-9D86-81A761889865}" type="presParOf" srcId="{D8C806F2-41CC-4A17-8808-27351973DD8F}" destId="{BDDFE7C6-8128-45B2-A40B-00085AF83607}" srcOrd="0" destOrd="0" presId="urn:microsoft.com/office/officeart/2008/layout/LinedList"/>
    <dgm:cxn modelId="{A52C1F1F-53B4-4988-B2C7-9656C95D553B}" type="presParOf" srcId="{D8C806F2-41CC-4A17-8808-27351973DD8F}" destId="{71C1172B-2BD3-4D7E-84BD-7B0FA458177B}" srcOrd="1" destOrd="0" presId="urn:microsoft.com/office/officeart/2008/layout/LinedList"/>
    <dgm:cxn modelId="{99463EF6-49F3-44AF-98A8-04C2862D8A1A}" type="presParOf" srcId="{CD589A0B-C68B-4297-95B1-11200A5FD37F}" destId="{E1C11547-9D29-406B-8384-5A7DA2264B6A}" srcOrd="4" destOrd="0" presId="urn:microsoft.com/office/officeart/2008/layout/LinedList"/>
    <dgm:cxn modelId="{3A7C0776-01F9-408E-90F9-C666AADD81F2}" type="presParOf" srcId="{CD589A0B-C68B-4297-95B1-11200A5FD37F}" destId="{C18121C3-08D3-4ED8-8D8D-D448184A94C7}" srcOrd="5" destOrd="0" presId="urn:microsoft.com/office/officeart/2008/layout/LinedList"/>
    <dgm:cxn modelId="{3115A29D-6030-4D4E-A9F1-A9ED86B88C3E}" type="presParOf" srcId="{C18121C3-08D3-4ED8-8D8D-D448184A94C7}" destId="{1CB5D122-67A2-4314-AC65-5260DEC31C4C}" srcOrd="0" destOrd="0" presId="urn:microsoft.com/office/officeart/2008/layout/LinedList"/>
    <dgm:cxn modelId="{26E802E1-7CC1-4F43-B7A0-FA43142FD210}" type="presParOf" srcId="{C18121C3-08D3-4ED8-8D8D-D448184A94C7}" destId="{3FDA292B-2740-40FC-8D5D-811854F1B5C9}" srcOrd="1" destOrd="0" presId="urn:microsoft.com/office/officeart/2008/layout/LinedList"/>
    <dgm:cxn modelId="{221290D6-4C69-42DD-BA56-D51E9E9EC18C}" type="presParOf" srcId="{CD589A0B-C68B-4297-95B1-11200A5FD37F}" destId="{B1591DD5-6686-4C13-B964-30CC2756D2EA}" srcOrd="6" destOrd="0" presId="urn:microsoft.com/office/officeart/2008/layout/LinedList"/>
    <dgm:cxn modelId="{D62362B0-000B-4DB1-A156-3E710C0FD52F}" type="presParOf" srcId="{CD589A0B-C68B-4297-95B1-11200A5FD37F}" destId="{93FD7EB8-B32E-4653-B783-B06978C87DA8}" srcOrd="7" destOrd="0" presId="urn:microsoft.com/office/officeart/2008/layout/LinedList"/>
    <dgm:cxn modelId="{D3233FC3-4AE4-4B4D-A6BD-EA0DE85668C7}" type="presParOf" srcId="{93FD7EB8-B32E-4653-B783-B06978C87DA8}" destId="{D4B006DE-DC4B-412E-818C-5E922E12FDE6}" srcOrd="0" destOrd="0" presId="urn:microsoft.com/office/officeart/2008/layout/LinedList"/>
    <dgm:cxn modelId="{6C55F5FA-32C9-4235-8A6D-E703DCE91F62}" type="presParOf" srcId="{93FD7EB8-B32E-4653-B783-B06978C87DA8}" destId="{BDC73846-7D45-479A-BFDD-0A382D98BA4F}" srcOrd="1" destOrd="0" presId="urn:microsoft.com/office/officeart/2008/layout/LinedList"/>
    <dgm:cxn modelId="{A0AF7357-797E-418C-A0AB-32FD90166B10}" type="presParOf" srcId="{CD589A0B-C68B-4297-95B1-11200A5FD37F}" destId="{7201F415-3DBE-4F3E-A950-7C6C045F2A56}" srcOrd="8" destOrd="0" presId="urn:microsoft.com/office/officeart/2008/layout/LinedList"/>
    <dgm:cxn modelId="{133D1E60-0CE6-47A1-B8CF-76ACA1504BC6}" type="presParOf" srcId="{CD589A0B-C68B-4297-95B1-11200A5FD37F}" destId="{8DAFDC07-7892-4E46-99B6-6447DFC329AD}" srcOrd="9" destOrd="0" presId="urn:microsoft.com/office/officeart/2008/layout/LinedList"/>
    <dgm:cxn modelId="{EDB467D6-0D58-42D9-9224-B3A7F2BC5119}" type="presParOf" srcId="{8DAFDC07-7892-4E46-99B6-6447DFC329AD}" destId="{137957AC-973A-416D-9547-089D7D353F26}" srcOrd="0" destOrd="0" presId="urn:microsoft.com/office/officeart/2008/layout/LinedList"/>
    <dgm:cxn modelId="{AA663509-1FBF-4F03-A8F1-5CED399BFC97}" type="presParOf" srcId="{8DAFDC07-7892-4E46-99B6-6447DFC329AD}" destId="{1E35860D-8C70-43F4-99F1-B057CDD19549}" srcOrd="1" destOrd="0" presId="urn:microsoft.com/office/officeart/2008/layout/LinedList"/>
    <dgm:cxn modelId="{2E7DED7E-BF63-4536-BCE3-31204B355FDD}" type="presParOf" srcId="{CD589A0B-C68B-4297-95B1-11200A5FD37F}" destId="{624EF19F-58C3-4D67-9613-37D7C39DA931}" srcOrd="10" destOrd="0" presId="urn:microsoft.com/office/officeart/2008/layout/LinedList"/>
    <dgm:cxn modelId="{CE5F80EB-CDF4-4A54-ACDD-A98EBC28AA66}" type="presParOf" srcId="{CD589A0B-C68B-4297-95B1-11200A5FD37F}" destId="{A30511B0-706E-45C5-837C-7FB99EB0511B}" srcOrd="11" destOrd="0" presId="urn:microsoft.com/office/officeart/2008/layout/LinedList"/>
    <dgm:cxn modelId="{016BDEF9-231D-4C2C-8A67-3386E6F99F71}" type="presParOf" srcId="{A30511B0-706E-45C5-837C-7FB99EB0511B}" destId="{871EB55B-BE48-4893-A804-5835B9C3E194}" srcOrd="0" destOrd="0" presId="urn:microsoft.com/office/officeart/2008/layout/LinedList"/>
    <dgm:cxn modelId="{713E3147-C954-4CBB-A567-0847E8DE26F7}" type="presParOf" srcId="{A30511B0-706E-45C5-837C-7FB99EB0511B}" destId="{82CE98B3-5E4B-4BAB-8479-B2E25F999F43}" srcOrd="1" destOrd="0" presId="urn:microsoft.com/office/officeart/2008/layout/LinedList"/>
    <dgm:cxn modelId="{EA907F92-DBF7-4BA5-BA5E-3EEBC953D7E1}" type="presParOf" srcId="{CD589A0B-C68B-4297-95B1-11200A5FD37F}" destId="{D8955E42-94C8-4127-BBA3-655C32BBAD95}" srcOrd="12" destOrd="0" presId="urn:microsoft.com/office/officeart/2008/layout/LinedList"/>
    <dgm:cxn modelId="{7F2C8B7F-952C-4226-80D6-F2B9288F128B}" type="presParOf" srcId="{CD589A0B-C68B-4297-95B1-11200A5FD37F}" destId="{217E9272-B7B4-48D8-889A-DD099F8788AF}" srcOrd="13" destOrd="0" presId="urn:microsoft.com/office/officeart/2008/layout/LinedList"/>
    <dgm:cxn modelId="{CE4E591C-37C4-4A7F-89F9-46F9204D11D1}" type="presParOf" srcId="{217E9272-B7B4-48D8-889A-DD099F8788AF}" destId="{613C2E52-3BB2-44D1-BE3B-FD9D0B273684}" srcOrd="0" destOrd="0" presId="urn:microsoft.com/office/officeart/2008/layout/LinedList"/>
    <dgm:cxn modelId="{2A2E970B-04CE-407F-84A1-896E62BD066F}" type="presParOf" srcId="{217E9272-B7B4-48D8-889A-DD099F8788AF}" destId="{91D06BB2-677F-4962-B6E2-8BC7614C56D4}" srcOrd="1" destOrd="0" presId="urn:microsoft.com/office/officeart/2008/layout/LinedList"/>
    <dgm:cxn modelId="{DAFB5874-D08A-478F-A243-3CE364F7520C}" type="presParOf" srcId="{CD589A0B-C68B-4297-95B1-11200A5FD37F}" destId="{1E63F763-C6EB-4FC1-82C3-26E01F28CE62}" srcOrd="14" destOrd="0" presId="urn:microsoft.com/office/officeart/2008/layout/LinedList"/>
    <dgm:cxn modelId="{E8764DC6-AB2C-4620-8304-E401C3FD46CF}" type="presParOf" srcId="{CD589A0B-C68B-4297-95B1-11200A5FD37F}" destId="{57A454D1-7C84-469B-8F93-4F9C4F7C24ED}" srcOrd="15" destOrd="0" presId="urn:microsoft.com/office/officeart/2008/layout/LinedList"/>
    <dgm:cxn modelId="{B78CA74E-F144-4414-A1B1-50A4197D02DE}" type="presParOf" srcId="{57A454D1-7C84-469B-8F93-4F9C4F7C24ED}" destId="{47AE125F-B7CC-4571-924F-60AADE0283ED}" srcOrd="0" destOrd="0" presId="urn:microsoft.com/office/officeart/2008/layout/LinedList"/>
    <dgm:cxn modelId="{F0E4A210-702D-4926-BC2B-6889FB869B37}" type="presParOf" srcId="{57A454D1-7C84-469B-8F93-4F9C4F7C24ED}" destId="{E971630D-9E6C-4145-BB9D-75F4A402F5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23618C-4623-45CA-BC5B-DD45EFC31699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8F9A67A-94F1-45C7-B920-F80D0A2C4A2E}">
      <dgm:prSet/>
      <dgm:spPr/>
      <dgm:t>
        <a:bodyPr/>
        <a:lstStyle/>
        <a:p>
          <a:r>
            <a:rPr lang="en-US" dirty="0"/>
            <a:t>The Client: A National Olympic Committee of a Developing Nation (NOC-DN).</a:t>
          </a:r>
        </a:p>
      </dgm:t>
    </dgm:pt>
    <dgm:pt modelId="{113ECD1B-8FD0-4733-B2A4-7A56A85CF2AD}" type="parTrans" cxnId="{C7415C9E-E4A6-4E59-A675-8D0C3EB79E0F}">
      <dgm:prSet/>
      <dgm:spPr/>
      <dgm:t>
        <a:bodyPr/>
        <a:lstStyle/>
        <a:p>
          <a:endParaRPr lang="en-US"/>
        </a:p>
      </dgm:t>
    </dgm:pt>
    <dgm:pt modelId="{4ABCB154-DBF4-4E78-8DA1-C9D9E2A803CA}" type="sibTrans" cxnId="{C7415C9E-E4A6-4E59-A675-8D0C3EB79E0F}">
      <dgm:prSet/>
      <dgm:spPr/>
      <dgm:t>
        <a:bodyPr/>
        <a:lstStyle/>
        <a:p>
          <a:endParaRPr lang="en-US"/>
        </a:p>
      </dgm:t>
    </dgm:pt>
    <dgm:pt modelId="{940AF4BE-6970-46D5-8BE6-5789A42C8756}">
      <dgm:prSet/>
      <dgm:spPr/>
      <dgm:t>
        <a:bodyPr/>
        <a:lstStyle/>
        <a:p>
          <a:r>
            <a:rPr lang="en-US" dirty="0"/>
            <a:t>The Challenge: Competing on a global stage with a budget that is a fraction of that of powerhouse nations.</a:t>
          </a:r>
        </a:p>
      </dgm:t>
    </dgm:pt>
    <dgm:pt modelId="{5CBE30D6-1CB2-4744-A28C-2C164776878C}" type="parTrans" cxnId="{23D3B112-0769-414A-B185-DD7FF99710F2}">
      <dgm:prSet/>
      <dgm:spPr/>
      <dgm:t>
        <a:bodyPr/>
        <a:lstStyle/>
        <a:p>
          <a:endParaRPr lang="en-US"/>
        </a:p>
      </dgm:t>
    </dgm:pt>
    <dgm:pt modelId="{2C2D546F-8567-4C54-83EE-4FAC9D9C7218}" type="sibTrans" cxnId="{23D3B112-0769-414A-B185-DD7FF99710F2}">
      <dgm:prSet/>
      <dgm:spPr/>
      <dgm:t>
        <a:bodyPr/>
        <a:lstStyle/>
        <a:p>
          <a:endParaRPr lang="en-US"/>
        </a:p>
      </dgm:t>
    </dgm:pt>
    <dgm:pt modelId="{720C52BE-A42F-4C4B-B537-D5129FAD4679}">
      <dgm:prSet/>
      <dgm:spPr/>
      <dgm:t>
        <a:bodyPr/>
        <a:lstStyle/>
        <a:p>
          <a:r>
            <a:rPr lang="en-US" dirty="0"/>
            <a:t>The Goal: To move beyond anecdotal evidence and provide a clear, data-backed strategy to optimize investment for a higher return in the form of Olympic medals.</a:t>
          </a:r>
        </a:p>
      </dgm:t>
    </dgm:pt>
    <dgm:pt modelId="{F2394536-2CAA-4FA5-A4D4-23677BACC0A3}" type="parTrans" cxnId="{75F146A3-31E4-46CE-8E56-AA03744BE1AF}">
      <dgm:prSet/>
      <dgm:spPr/>
      <dgm:t>
        <a:bodyPr/>
        <a:lstStyle/>
        <a:p>
          <a:endParaRPr lang="en-US"/>
        </a:p>
      </dgm:t>
    </dgm:pt>
    <dgm:pt modelId="{40445F7D-7641-4554-AC9C-7553D9E03015}" type="sibTrans" cxnId="{75F146A3-31E4-46CE-8E56-AA03744BE1AF}">
      <dgm:prSet/>
      <dgm:spPr/>
      <dgm:t>
        <a:bodyPr/>
        <a:lstStyle/>
        <a:p>
          <a:endParaRPr lang="en-US"/>
        </a:p>
      </dgm:t>
    </dgm:pt>
    <dgm:pt modelId="{A0DC88B5-810B-416F-B153-1716C489B702}">
      <dgm:prSet/>
      <dgm:spPr/>
      <dgm:t>
        <a:bodyPr/>
        <a:lstStyle/>
        <a:p>
          <a:r>
            <a:rPr lang="en-US"/>
            <a:t>The Dataset: A rich dataset of historical Olympic data (1896-2016), enriched with World Bank economic and demographic data.</a:t>
          </a:r>
        </a:p>
      </dgm:t>
    </dgm:pt>
    <dgm:pt modelId="{56AAD105-ED3B-487C-AF45-D5EE9C5ADA67}" type="parTrans" cxnId="{A76453C0-587B-4EAD-BE56-7810E12D8872}">
      <dgm:prSet/>
      <dgm:spPr/>
      <dgm:t>
        <a:bodyPr/>
        <a:lstStyle/>
        <a:p>
          <a:endParaRPr lang="en-US"/>
        </a:p>
      </dgm:t>
    </dgm:pt>
    <dgm:pt modelId="{EC38B368-C2C9-4173-862C-CA3B841AB9A7}" type="sibTrans" cxnId="{A76453C0-587B-4EAD-BE56-7810E12D8872}">
      <dgm:prSet/>
      <dgm:spPr/>
      <dgm:t>
        <a:bodyPr/>
        <a:lstStyle/>
        <a:p>
          <a:endParaRPr lang="en-US"/>
        </a:p>
      </dgm:t>
    </dgm:pt>
    <dgm:pt modelId="{BC10CA4B-FC03-41BB-BD43-888446BF44CB}" type="pres">
      <dgm:prSet presAssocID="{DE23618C-4623-45CA-BC5B-DD45EFC31699}" presName="outerComposite" presStyleCnt="0">
        <dgm:presLayoutVars>
          <dgm:chMax val="5"/>
          <dgm:dir/>
          <dgm:resizeHandles val="exact"/>
        </dgm:presLayoutVars>
      </dgm:prSet>
      <dgm:spPr/>
    </dgm:pt>
    <dgm:pt modelId="{5AB027E9-52A6-42D3-86CD-846202A1CA80}" type="pres">
      <dgm:prSet presAssocID="{DE23618C-4623-45CA-BC5B-DD45EFC31699}" presName="dummyMaxCanvas" presStyleCnt="0">
        <dgm:presLayoutVars/>
      </dgm:prSet>
      <dgm:spPr/>
    </dgm:pt>
    <dgm:pt modelId="{8ABDFB8A-6CE3-4B73-800B-8F1DEA9503BE}" type="pres">
      <dgm:prSet presAssocID="{DE23618C-4623-45CA-BC5B-DD45EFC31699}" presName="FourNodes_1" presStyleLbl="node1" presStyleIdx="0" presStyleCnt="4">
        <dgm:presLayoutVars>
          <dgm:bulletEnabled val="1"/>
        </dgm:presLayoutVars>
      </dgm:prSet>
      <dgm:spPr/>
    </dgm:pt>
    <dgm:pt modelId="{F9A66B92-7BD6-460F-93CD-E68182C30491}" type="pres">
      <dgm:prSet presAssocID="{DE23618C-4623-45CA-BC5B-DD45EFC31699}" presName="FourNodes_2" presStyleLbl="node1" presStyleIdx="1" presStyleCnt="4">
        <dgm:presLayoutVars>
          <dgm:bulletEnabled val="1"/>
        </dgm:presLayoutVars>
      </dgm:prSet>
      <dgm:spPr/>
    </dgm:pt>
    <dgm:pt modelId="{131CFCCA-1C14-4DD6-9303-5D976D6A392C}" type="pres">
      <dgm:prSet presAssocID="{DE23618C-4623-45CA-BC5B-DD45EFC31699}" presName="FourNodes_3" presStyleLbl="node1" presStyleIdx="2" presStyleCnt="4">
        <dgm:presLayoutVars>
          <dgm:bulletEnabled val="1"/>
        </dgm:presLayoutVars>
      </dgm:prSet>
      <dgm:spPr/>
    </dgm:pt>
    <dgm:pt modelId="{B54E84EE-F24D-4171-AD7D-AE3E70A39F2F}" type="pres">
      <dgm:prSet presAssocID="{DE23618C-4623-45CA-BC5B-DD45EFC31699}" presName="FourNodes_4" presStyleLbl="node1" presStyleIdx="3" presStyleCnt="4">
        <dgm:presLayoutVars>
          <dgm:bulletEnabled val="1"/>
        </dgm:presLayoutVars>
      </dgm:prSet>
      <dgm:spPr/>
    </dgm:pt>
    <dgm:pt modelId="{E5B97AFB-4159-4BC4-A7CD-E662E47622BB}" type="pres">
      <dgm:prSet presAssocID="{DE23618C-4623-45CA-BC5B-DD45EFC31699}" presName="FourConn_1-2" presStyleLbl="fgAccFollowNode1" presStyleIdx="0" presStyleCnt="3">
        <dgm:presLayoutVars>
          <dgm:bulletEnabled val="1"/>
        </dgm:presLayoutVars>
      </dgm:prSet>
      <dgm:spPr/>
    </dgm:pt>
    <dgm:pt modelId="{F7BF15E8-7978-43E5-83E7-55AC626B9A3C}" type="pres">
      <dgm:prSet presAssocID="{DE23618C-4623-45CA-BC5B-DD45EFC31699}" presName="FourConn_2-3" presStyleLbl="fgAccFollowNode1" presStyleIdx="1" presStyleCnt="3">
        <dgm:presLayoutVars>
          <dgm:bulletEnabled val="1"/>
        </dgm:presLayoutVars>
      </dgm:prSet>
      <dgm:spPr/>
    </dgm:pt>
    <dgm:pt modelId="{B731A95C-9486-40B1-A22A-724275E7A4AB}" type="pres">
      <dgm:prSet presAssocID="{DE23618C-4623-45CA-BC5B-DD45EFC31699}" presName="FourConn_3-4" presStyleLbl="fgAccFollowNode1" presStyleIdx="2" presStyleCnt="3">
        <dgm:presLayoutVars>
          <dgm:bulletEnabled val="1"/>
        </dgm:presLayoutVars>
      </dgm:prSet>
      <dgm:spPr/>
    </dgm:pt>
    <dgm:pt modelId="{9723BF81-3B3B-4037-83B0-E349FA0B990D}" type="pres">
      <dgm:prSet presAssocID="{DE23618C-4623-45CA-BC5B-DD45EFC31699}" presName="FourNodes_1_text" presStyleLbl="node1" presStyleIdx="3" presStyleCnt="4">
        <dgm:presLayoutVars>
          <dgm:bulletEnabled val="1"/>
        </dgm:presLayoutVars>
      </dgm:prSet>
      <dgm:spPr/>
    </dgm:pt>
    <dgm:pt modelId="{8E22A5A8-B98F-4207-BABA-4F4A186FCEE6}" type="pres">
      <dgm:prSet presAssocID="{DE23618C-4623-45CA-BC5B-DD45EFC31699}" presName="FourNodes_2_text" presStyleLbl="node1" presStyleIdx="3" presStyleCnt="4">
        <dgm:presLayoutVars>
          <dgm:bulletEnabled val="1"/>
        </dgm:presLayoutVars>
      </dgm:prSet>
      <dgm:spPr/>
    </dgm:pt>
    <dgm:pt modelId="{35E61717-3BFF-4F11-8308-6595384AB1B8}" type="pres">
      <dgm:prSet presAssocID="{DE23618C-4623-45CA-BC5B-DD45EFC31699}" presName="FourNodes_3_text" presStyleLbl="node1" presStyleIdx="3" presStyleCnt="4">
        <dgm:presLayoutVars>
          <dgm:bulletEnabled val="1"/>
        </dgm:presLayoutVars>
      </dgm:prSet>
      <dgm:spPr/>
    </dgm:pt>
    <dgm:pt modelId="{333EE01C-F5E4-4C20-8DA5-0D5BA4CF4C08}" type="pres">
      <dgm:prSet presAssocID="{DE23618C-4623-45CA-BC5B-DD45EFC3169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3D3B112-0769-414A-B185-DD7FF99710F2}" srcId="{DE23618C-4623-45CA-BC5B-DD45EFC31699}" destId="{940AF4BE-6970-46D5-8BE6-5789A42C8756}" srcOrd="1" destOrd="0" parTransId="{5CBE30D6-1CB2-4744-A28C-2C164776878C}" sibTransId="{2C2D546F-8567-4C54-83EE-4FAC9D9C7218}"/>
    <dgm:cxn modelId="{97B83617-1F5A-4CEE-9F81-DC441A574FFA}" type="presOf" srcId="{940AF4BE-6970-46D5-8BE6-5789A42C8756}" destId="{8E22A5A8-B98F-4207-BABA-4F4A186FCEE6}" srcOrd="1" destOrd="0" presId="urn:microsoft.com/office/officeart/2005/8/layout/vProcess5"/>
    <dgm:cxn modelId="{B9A72B23-5B72-48E7-A18B-5666918E4009}" type="presOf" srcId="{28F9A67A-94F1-45C7-B920-F80D0A2C4A2E}" destId="{9723BF81-3B3B-4037-83B0-E349FA0B990D}" srcOrd="1" destOrd="0" presId="urn:microsoft.com/office/officeart/2005/8/layout/vProcess5"/>
    <dgm:cxn modelId="{17A51E63-D531-4B0B-B4D7-D0CA81C80721}" type="presOf" srcId="{720C52BE-A42F-4C4B-B537-D5129FAD4679}" destId="{35E61717-3BFF-4F11-8308-6595384AB1B8}" srcOrd="1" destOrd="0" presId="urn:microsoft.com/office/officeart/2005/8/layout/vProcess5"/>
    <dgm:cxn modelId="{43F9326C-C422-40C7-9ED6-B2996235E564}" type="presOf" srcId="{40445F7D-7641-4554-AC9C-7553D9E03015}" destId="{B731A95C-9486-40B1-A22A-724275E7A4AB}" srcOrd="0" destOrd="0" presId="urn:microsoft.com/office/officeart/2005/8/layout/vProcess5"/>
    <dgm:cxn modelId="{C7415C9E-E4A6-4E59-A675-8D0C3EB79E0F}" srcId="{DE23618C-4623-45CA-BC5B-DD45EFC31699}" destId="{28F9A67A-94F1-45C7-B920-F80D0A2C4A2E}" srcOrd="0" destOrd="0" parTransId="{113ECD1B-8FD0-4733-B2A4-7A56A85CF2AD}" sibTransId="{4ABCB154-DBF4-4E78-8DA1-C9D9E2A803CA}"/>
    <dgm:cxn modelId="{C832B79E-DA73-41D7-B122-9B4D48CAE5BB}" type="presOf" srcId="{A0DC88B5-810B-416F-B153-1716C489B702}" destId="{B54E84EE-F24D-4171-AD7D-AE3E70A39F2F}" srcOrd="0" destOrd="0" presId="urn:microsoft.com/office/officeart/2005/8/layout/vProcess5"/>
    <dgm:cxn modelId="{75F146A3-31E4-46CE-8E56-AA03744BE1AF}" srcId="{DE23618C-4623-45CA-BC5B-DD45EFC31699}" destId="{720C52BE-A42F-4C4B-B537-D5129FAD4679}" srcOrd="2" destOrd="0" parTransId="{F2394536-2CAA-4FA5-A4D4-23677BACC0A3}" sibTransId="{40445F7D-7641-4554-AC9C-7553D9E03015}"/>
    <dgm:cxn modelId="{E5FDEFAC-7D85-4867-9E01-32FCD00C1A8E}" type="presOf" srcId="{DE23618C-4623-45CA-BC5B-DD45EFC31699}" destId="{BC10CA4B-FC03-41BB-BD43-888446BF44CB}" srcOrd="0" destOrd="0" presId="urn:microsoft.com/office/officeart/2005/8/layout/vProcess5"/>
    <dgm:cxn modelId="{D45A24AD-CCAC-4F30-9CBC-2C8D7A0CB5C7}" type="presOf" srcId="{940AF4BE-6970-46D5-8BE6-5789A42C8756}" destId="{F9A66B92-7BD6-460F-93CD-E68182C30491}" srcOrd="0" destOrd="0" presId="urn:microsoft.com/office/officeart/2005/8/layout/vProcess5"/>
    <dgm:cxn modelId="{066AD8BB-EA17-4D82-8A7D-D28A73E68E18}" type="presOf" srcId="{720C52BE-A42F-4C4B-B537-D5129FAD4679}" destId="{131CFCCA-1C14-4DD6-9303-5D976D6A392C}" srcOrd="0" destOrd="0" presId="urn:microsoft.com/office/officeart/2005/8/layout/vProcess5"/>
    <dgm:cxn modelId="{ACB593BE-392A-4C90-A72D-F12E9AD475F0}" type="presOf" srcId="{28F9A67A-94F1-45C7-B920-F80D0A2C4A2E}" destId="{8ABDFB8A-6CE3-4B73-800B-8F1DEA9503BE}" srcOrd="0" destOrd="0" presId="urn:microsoft.com/office/officeart/2005/8/layout/vProcess5"/>
    <dgm:cxn modelId="{A76453C0-587B-4EAD-BE56-7810E12D8872}" srcId="{DE23618C-4623-45CA-BC5B-DD45EFC31699}" destId="{A0DC88B5-810B-416F-B153-1716C489B702}" srcOrd="3" destOrd="0" parTransId="{56AAD105-ED3B-487C-AF45-D5EE9C5ADA67}" sibTransId="{EC38B368-C2C9-4173-862C-CA3B841AB9A7}"/>
    <dgm:cxn modelId="{EF2120D0-6E49-47E9-BC99-2A4092EB2DBC}" type="presOf" srcId="{4ABCB154-DBF4-4E78-8DA1-C9D9E2A803CA}" destId="{E5B97AFB-4159-4BC4-A7CD-E662E47622BB}" srcOrd="0" destOrd="0" presId="urn:microsoft.com/office/officeart/2005/8/layout/vProcess5"/>
    <dgm:cxn modelId="{10C714F4-D36B-4E6E-9E39-3C618DAEDF36}" type="presOf" srcId="{A0DC88B5-810B-416F-B153-1716C489B702}" destId="{333EE01C-F5E4-4C20-8DA5-0D5BA4CF4C08}" srcOrd="1" destOrd="0" presId="urn:microsoft.com/office/officeart/2005/8/layout/vProcess5"/>
    <dgm:cxn modelId="{F40199FE-A2E1-43CF-8D9A-3557CEDD51CD}" type="presOf" srcId="{2C2D546F-8567-4C54-83EE-4FAC9D9C7218}" destId="{F7BF15E8-7978-43E5-83E7-55AC626B9A3C}" srcOrd="0" destOrd="0" presId="urn:microsoft.com/office/officeart/2005/8/layout/vProcess5"/>
    <dgm:cxn modelId="{A751FCEB-B2F1-42E1-A581-2DEB3AFD9505}" type="presParOf" srcId="{BC10CA4B-FC03-41BB-BD43-888446BF44CB}" destId="{5AB027E9-52A6-42D3-86CD-846202A1CA80}" srcOrd="0" destOrd="0" presId="urn:microsoft.com/office/officeart/2005/8/layout/vProcess5"/>
    <dgm:cxn modelId="{FC8915A9-0706-43A1-B5FA-059CEF8F70B9}" type="presParOf" srcId="{BC10CA4B-FC03-41BB-BD43-888446BF44CB}" destId="{8ABDFB8A-6CE3-4B73-800B-8F1DEA9503BE}" srcOrd="1" destOrd="0" presId="urn:microsoft.com/office/officeart/2005/8/layout/vProcess5"/>
    <dgm:cxn modelId="{F9773017-F249-4D0A-A80C-5EE31933A106}" type="presParOf" srcId="{BC10CA4B-FC03-41BB-BD43-888446BF44CB}" destId="{F9A66B92-7BD6-460F-93CD-E68182C30491}" srcOrd="2" destOrd="0" presId="urn:microsoft.com/office/officeart/2005/8/layout/vProcess5"/>
    <dgm:cxn modelId="{F3CFDB3D-D2E7-4B05-AE7C-900460CD5F41}" type="presParOf" srcId="{BC10CA4B-FC03-41BB-BD43-888446BF44CB}" destId="{131CFCCA-1C14-4DD6-9303-5D976D6A392C}" srcOrd="3" destOrd="0" presId="urn:microsoft.com/office/officeart/2005/8/layout/vProcess5"/>
    <dgm:cxn modelId="{23AEFE47-18AE-4C34-97C3-92E00D3A3A8B}" type="presParOf" srcId="{BC10CA4B-FC03-41BB-BD43-888446BF44CB}" destId="{B54E84EE-F24D-4171-AD7D-AE3E70A39F2F}" srcOrd="4" destOrd="0" presId="urn:microsoft.com/office/officeart/2005/8/layout/vProcess5"/>
    <dgm:cxn modelId="{A5371380-2BC8-4DB9-A978-477E95EEB95E}" type="presParOf" srcId="{BC10CA4B-FC03-41BB-BD43-888446BF44CB}" destId="{E5B97AFB-4159-4BC4-A7CD-E662E47622BB}" srcOrd="5" destOrd="0" presId="urn:microsoft.com/office/officeart/2005/8/layout/vProcess5"/>
    <dgm:cxn modelId="{4BAB0111-DAB3-43CC-9D81-4F48549B1C33}" type="presParOf" srcId="{BC10CA4B-FC03-41BB-BD43-888446BF44CB}" destId="{F7BF15E8-7978-43E5-83E7-55AC626B9A3C}" srcOrd="6" destOrd="0" presId="urn:microsoft.com/office/officeart/2005/8/layout/vProcess5"/>
    <dgm:cxn modelId="{0B399C3A-C46E-4911-B386-9EF8033933FA}" type="presParOf" srcId="{BC10CA4B-FC03-41BB-BD43-888446BF44CB}" destId="{B731A95C-9486-40B1-A22A-724275E7A4AB}" srcOrd="7" destOrd="0" presId="urn:microsoft.com/office/officeart/2005/8/layout/vProcess5"/>
    <dgm:cxn modelId="{7042AB77-30E1-4EF6-A5BD-1FBBB242EBE1}" type="presParOf" srcId="{BC10CA4B-FC03-41BB-BD43-888446BF44CB}" destId="{9723BF81-3B3B-4037-83B0-E349FA0B990D}" srcOrd="8" destOrd="0" presId="urn:microsoft.com/office/officeart/2005/8/layout/vProcess5"/>
    <dgm:cxn modelId="{43C57651-BABB-49E8-8C82-276DCFE8C7E5}" type="presParOf" srcId="{BC10CA4B-FC03-41BB-BD43-888446BF44CB}" destId="{8E22A5A8-B98F-4207-BABA-4F4A186FCEE6}" srcOrd="9" destOrd="0" presId="urn:microsoft.com/office/officeart/2005/8/layout/vProcess5"/>
    <dgm:cxn modelId="{A8E21676-32E6-4C89-88E8-6A27268D750D}" type="presParOf" srcId="{BC10CA4B-FC03-41BB-BD43-888446BF44CB}" destId="{35E61717-3BFF-4F11-8308-6595384AB1B8}" srcOrd="10" destOrd="0" presId="urn:microsoft.com/office/officeart/2005/8/layout/vProcess5"/>
    <dgm:cxn modelId="{3E1813D2-1189-417E-A115-2EAA9E87CB55}" type="presParOf" srcId="{BC10CA4B-FC03-41BB-BD43-888446BF44CB}" destId="{333EE01C-F5E4-4C20-8DA5-0D5BA4CF4C0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47A230-73F0-4560-8A2E-93A07E3391E3}" type="doc">
      <dgm:prSet loTypeId="urn:microsoft.com/office/officeart/2005/8/layout/defaul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BE6FD00-B674-42CD-B921-FB210B029C00}">
      <dgm:prSet/>
      <dgm:spPr/>
      <dgm:t>
        <a:bodyPr/>
        <a:lstStyle/>
        <a:p>
          <a:r>
            <a:rPr lang="en-US"/>
            <a:t>Initial Questions:</a:t>
          </a:r>
        </a:p>
      </dgm:t>
    </dgm:pt>
    <dgm:pt modelId="{C688B4C6-0791-41B5-AFD5-5B21816610E3}" type="parTrans" cxnId="{77DE238F-249B-4AB9-BB4F-110B80BEC75A}">
      <dgm:prSet/>
      <dgm:spPr/>
      <dgm:t>
        <a:bodyPr/>
        <a:lstStyle/>
        <a:p>
          <a:endParaRPr lang="en-US"/>
        </a:p>
      </dgm:t>
    </dgm:pt>
    <dgm:pt modelId="{96CBFE35-5B26-45D5-A54C-71DF5B460A80}" type="sibTrans" cxnId="{77DE238F-249B-4AB9-BB4F-110B80BEC75A}">
      <dgm:prSet/>
      <dgm:spPr/>
      <dgm:t>
        <a:bodyPr/>
        <a:lstStyle/>
        <a:p>
          <a:endParaRPr lang="en-US"/>
        </a:p>
      </dgm:t>
    </dgm:pt>
    <dgm:pt modelId="{8131DECF-B741-4F3A-9DFB-EC3504343ED7}">
      <dgm:prSet/>
      <dgm:spPr/>
      <dgm:t>
        <a:bodyPr/>
        <a:lstStyle/>
        <a:p>
          <a:r>
            <a:rPr lang="en-US"/>
            <a:t>Which nations are the historical powerhouses?</a:t>
          </a:r>
        </a:p>
      </dgm:t>
    </dgm:pt>
    <dgm:pt modelId="{09E944C1-4B45-443C-8217-8C56B54FA55F}" type="parTrans" cxnId="{DB7C83B6-2014-41FA-AE3E-C9ABE0D1E805}">
      <dgm:prSet/>
      <dgm:spPr/>
      <dgm:t>
        <a:bodyPr/>
        <a:lstStyle/>
        <a:p>
          <a:endParaRPr lang="en-US"/>
        </a:p>
      </dgm:t>
    </dgm:pt>
    <dgm:pt modelId="{46D89D30-7994-4081-B8FD-1DE172287E28}" type="sibTrans" cxnId="{DB7C83B6-2014-41FA-AE3E-C9ABE0D1E805}">
      <dgm:prSet/>
      <dgm:spPr/>
      <dgm:t>
        <a:bodyPr/>
        <a:lstStyle/>
        <a:p>
          <a:endParaRPr lang="en-US"/>
        </a:p>
      </dgm:t>
    </dgm:pt>
    <dgm:pt modelId="{4F9DA644-7015-47FE-B823-B75F0513D2BA}">
      <dgm:prSet/>
      <dgm:spPr/>
      <dgm:t>
        <a:bodyPr/>
        <a:lstStyle/>
        <a:p>
          <a:r>
            <a:rPr lang="en-US"/>
            <a:t>How have the physical characteristics of athletes evolved?</a:t>
          </a:r>
        </a:p>
      </dgm:t>
    </dgm:pt>
    <dgm:pt modelId="{D73B7F60-678F-4CB3-ABB0-829B6FEFC4EE}" type="parTrans" cxnId="{F61B87FF-03B8-42A4-BE75-B1CCAF3FF9DB}">
      <dgm:prSet/>
      <dgm:spPr/>
      <dgm:t>
        <a:bodyPr/>
        <a:lstStyle/>
        <a:p>
          <a:endParaRPr lang="en-US"/>
        </a:p>
      </dgm:t>
    </dgm:pt>
    <dgm:pt modelId="{4A76C1C2-A6D0-4172-8ECF-5362361E2EA1}" type="sibTrans" cxnId="{F61B87FF-03B8-42A4-BE75-B1CCAF3FF9DB}">
      <dgm:prSet/>
      <dgm:spPr/>
      <dgm:t>
        <a:bodyPr/>
        <a:lstStyle/>
        <a:p>
          <a:endParaRPr lang="en-US"/>
        </a:p>
      </dgm:t>
    </dgm:pt>
    <dgm:pt modelId="{CFD9F079-2998-4AAD-A03C-930029199C61}">
      <dgm:prSet/>
      <dgm:spPr/>
      <dgm:t>
        <a:bodyPr/>
        <a:lstStyle/>
        <a:p>
          <a:r>
            <a:rPr lang="en-US"/>
            <a:t>Are some sports more strategically important for medal counts?</a:t>
          </a:r>
        </a:p>
      </dgm:t>
    </dgm:pt>
    <dgm:pt modelId="{AF613052-EA40-4772-A471-62EB635B4E99}" type="parTrans" cxnId="{004D094D-7B8C-40B1-AA67-CD12CCFA7FB8}">
      <dgm:prSet/>
      <dgm:spPr/>
      <dgm:t>
        <a:bodyPr/>
        <a:lstStyle/>
        <a:p>
          <a:endParaRPr lang="en-US"/>
        </a:p>
      </dgm:t>
    </dgm:pt>
    <dgm:pt modelId="{046F89D2-99B8-483C-9970-0CA585D96316}" type="sibTrans" cxnId="{004D094D-7B8C-40B1-AA67-CD12CCFA7FB8}">
      <dgm:prSet/>
      <dgm:spPr/>
      <dgm:t>
        <a:bodyPr/>
        <a:lstStyle/>
        <a:p>
          <a:endParaRPr lang="en-US"/>
        </a:p>
      </dgm:t>
    </dgm:pt>
    <dgm:pt modelId="{95E37E9A-F0A9-4302-A04F-8EBD643D9445}">
      <dgm:prSet/>
      <dgm:spPr/>
      <dgm:t>
        <a:bodyPr/>
        <a:lstStyle/>
        <a:p>
          <a:r>
            <a:rPr lang="en-US" dirty="0"/>
            <a:t>Initial Hypotheses </a:t>
          </a:r>
        </a:p>
      </dgm:t>
    </dgm:pt>
    <dgm:pt modelId="{395A201A-92E2-4042-B55A-6890286BEA30}" type="parTrans" cxnId="{551387A2-274B-45CF-9898-B411C5B7E62F}">
      <dgm:prSet/>
      <dgm:spPr/>
      <dgm:t>
        <a:bodyPr/>
        <a:lstStyle/>
        <a:p>
          <a:endParaRPr lang="en-US"/>
        </a:p>
      </dgm:t>
    </dgm:pt>
    <dgm:pt modelId="{08A1B6DA-35F8-48A8-A5E0-A522BA427A7B}" type="sibTrans" cxnId="{551387A2-274B-45CF-9898-B411C5B7E62F}">
      <dgm:prSet/>
      <dgm:spPr/>
      <dgm:t>
        <a:bodyPr/>
        <a:lstStyle/>
        <a:p>
          <a:endParaRPr lang="en-US"/>
        </a:p>
      </dgm:t>
    </dgm:pt>
    <dgm:pt modelId="{6368F665-3F31-42D4-81D8-42DC8F1B6CC8}">
      <dgm:prSet/>
      <dgm:spPr/>
      <dgm:t>
        <a:bodyPr/>
        <a:lstStyle/>
        <a:p>
          <a:r>
            <a:rPr lang="en-US"/>
            <a:t>H1: Larger, wealthier countries will dominate, but smaller nations can succeed in niche sports.</a:t>
          </a:r>
        </a:p>
      </dgm:t>
    </dgm:pt>
    <dgm:pt modelId="{9F9B959C-90D1-41FB-B06A-8883CB1864FE}" type="parTrans" cxnId="{926554B9-424E-4637-97EF-ED20DEAE0453}">
      <dgm:prSet/>
      <dgm:spPr/>
      <dgm:t>
        <a:bodyPr/>
        <a:lstStyle/>
        <a:p>
          <a:endParaRPr lang="en-US"/>
        </a:p>
      </dgm:t>
    </dgm:pt>
    <dgm:pt modelId="{79C58BF0-89A4-4E1F-B207-5976188D263A}" type="sibTrans" cxnId="{926554B9-424E-4637-97EF-ED20DEAE0453}">
      <dgm:prSet/>
      <dgm:spPr/>
      <dgm:t>
        <a:bodyPr/>
        <a:lstStyle/>
        <a:p>
          <a:endParaRPr lang="en-US"/>
        </a:p>
      </dgm:t>
    </dgm:pt>
    <dgm:pt modelId="{07216095-11D5-4BD1-ABC8-492D5D303D9B}">
      <dgm:prSet/>
      <dgm:spPr/>
      <dgm:t>
        <a:bodyPr/>
        <a:lstStyle/>
        <a:p>
          <a:r>
            <a:rPr lang="en-US"/>
            <a:t>H2: The average age of medalists will vary significantly by sport type and over time.</a:t>
          </a:r>
        </a:p>
      </dgm:t>
    </dgm:pt>
    <dgm:pt modelId="{F7FD162C-3F07-4C08-BF8B-927F01616A90}" type="parTrans" cxnId="{CBB99B0E-9E73-4204-9DBA-79C5FEA6115B}">
      <dgm:prSet/>
      <dgm:spPr/>
      <dgm:t>
        <a:bodyPr/>
        <a:lstStyle/>
        <a:p>
          <a:endParaRPr lang="en-US"/>
        </a:p>
      </dgm:t>
    </dgm:pt>
    <dgm:pt modelId="{0EFD7291-F455-4F82-ADB0-F7C55F96CC41}" type="sibTrans" cxnId="{CBB99B0E-9E73-4204-9DBA-79C5FEA6115B}">
      <dgm:prSet/>
      <dgm:spPr/>
      <dgm:t>
        <a:bodyPr/>
        <a:lstStyle/>
        <a:p>
          <a:endParaRPr lang="en-US"/>
        </a:p>
      </dgm:t>
    </dgm:pt>
    <dgm:pt modelId="{BD533FD8-6EB6-413C-87C1-2CB371C602D2}">
      <dgm:prSet/>
      <dgm:spPr/>
      <dgm:t>
        <a:bodyPr/>
        <a:lstStyle/>
        <a:p>
          <a:r>
            <a:rPr lang="en-US"/>
            <a:t>H3: Athletic excellence will globalize, with a shift in medal distribution towards emerging nations.</a:t>
          </a:r>
        </a:p>
      </dgm:t>
    </dgm:pt>
    <dgm:pt modelId="{F46E836C-1BAF-4CD5-8CA3-9D30CF5D4C2A}" type="parTrans" cxnId="{4EA3F24F-9A44-4B2B-8D1F-69CF8DE777FC}">
      <dgm:prSet/>
      <dgm:spPr/>
      <dgm:t>
        <a:bodyPr/>
        <a:lstStyle/>
        <a:p>
          <a:endParaRPr lang="en-US"/>
        </a:p>
      </dgm:t>
    </dgm:pt>
    <dgm:pt modelId="{F98B9B78-C28F-4D7F-B8F4-7310B68CFB89}" type="sibTrans" cxnId="{4EA3F24F-9A44-4B2B-8D1F-69CF8DE777FC}">
      <dgm:prSet/>
      <dgm:spPr/>
      <dgm:t>
        <a:bodyPr/>
        <a:lstStyle/>
        <a:p>
          <a:endParaRPr lang="en-US"/>
        </a:p>
      </dgm:t>
    </dgm:pt>
    <dgm:pt modelId="{326F0852-6ADD-4958-A8B8-2805E068B6CD}" type="pres">
      <dgm:prSet presAssocID="{CF47A230-73F0-4560-8A2E-93A07E3391E3}" presName="diagram" presStyleCnt="0">
        <dgm:presLayoutVars>
          <dgm:dir/>
          <dgm:resizeHandles val="exact"/>
        </dgm:presLayoutVars>
      </dgm:prSet>
      <dgm:spPr/>
    </dgm:pt>
    <dgm:pt modelId="{1CB3E493-5371-4FA3-B19B-1245D3E95767}" type="pres">
      <dgm:prSet presAssocID="{BBE6FD00-B674-42CD-B921-FB210B029C00}" presName="node" presStyleLbl="node1" presStyleIdx="0" presStyleCnt="2">
        <dgm:presLayoutVars>
          <dgm:bulletEnabled val="1"/>
        </dgm:presLayoutVars>
      </dgm:prSet>
      <dgm:spPr/>
    </dgm:pt>
    <dgm:pt modelId="{D1057B39-C366-4F1D-B290-E02BA03F4793}" type="pres">
      <dgm:prSet presAssocID="{96CBFE35-5B26-45D5-A54C-71DF5B460A80}" presName="sibTrans" presStyleCnt="0"/>
      <dgm:spPr/>
    </dgm:pt>
    <dgm:pt modelId="{31A3C866-3A15-4B86-9B5A-F327FCD31693}" type="pres">
      <dgm:prSet presAssocID="{95E37E9A-F0A9-4302-A04F-8EBD643D9445}" presName="node" presStyleLbl="node1" presStyleIdx="1" presStyleCnt="2">
        <dgm:presLayoutVars>
          <dgm:bulletEnabled val="1"/>
        </dgm:presLayoutVars>
      </dgm:prSet>
      <dgm:spPr/>
    </dgm:pt>
  </dgm:ptLst>
  <dgm:cxnLst>
    <dgm:cxn modelId="{CBB99B0E-9E73-4204-9DBA-79C5FEA6115B}" srcId="{95E37E9A-F0A9-4302-A04F-8EBD643D9445}" destId="{07216095-11D5-4BD1-ABC8-492D5D303D9B}" srcOrd="1" destOrd="0" parTransId="{F7FD162C-3F07-4C08-BF8B-927F01616A90}" sibTransId="{0EFD7291-F455-4F82-ADB0-F7C55F96CC41}"/>
    <dgm:cxn modelId="{E6E6931C-7D10-440A-AD2C-8C56C8E169DC}" type="presOf" srcId="{4F9DA644-7015-47FE-B823-B75F0513D2BA}" destId="{1CB3E493-5371-4FA3-B19B-1245D3E95767}" srcOrd="0" destOrd="2" presId="urn:microsoft.com/office/officeart/2005/8/layout/default"/>
    <dgm:cxn modelId="{067C0D26-3332-4F21-A30E-209F04A87100}" type="presOf" srcId="{CF47A230-73F0-4560-8A2E-93A07E3391E3}" destId="{326F0852-6ADD-4958-A8B8-2805E068B6CD}" srcOrd="0" destOrd="0" presId="urn:microsoft.com/office/officeart/2005/8/layout/default"/>
    <dgm:cxn modelId="{2AF54549-9F65-4451-8A8E-63F9984DFB3A}" type="presOf" srcId="{8131DECF-B741-4F3A-9DFB-EC3504343ED7}" destId="{1CB3E493-5371-4FA3-B19B-1245D3E95767}" srcOrd="0" destOrd="1" presId="urn:microsoft.com/office/officeart/2005/8/layout/default"/>
    <dgm:cxn modelId="{004D094D-7B8C-40B1-AA67-CD12CCFA7FB8}" srcId="{BBE6FD00-B674-42CD-B921-FB210B029C00}" destId="{CFD9F079-2998-4AAD-A03C-930029199C61}" srcOrd="2" destOrd="0" parTransId="{AF613052-EA40-4772-A471-62EB635B4E99}" sibTransId="{046F89D2-99B8-483C-9970-0CA585D96316}"/>
    <dgm:cxn modelId="{4EA3F24F-9A44-4B2B-8D1F-69CF8DE777FC}" srcId="{95E37E9A-F0A9-4302-A04F-8EBD643D9445}" destId="{BD533FD8-6EB6-413C-87C1-2CB371C602D2}" srcOrd="2" destOrd="0" parTransId="{F46E836C-1BAF-4CD5-8CA3-9D30CF5D4C2A}" sibTransId="{F98B9B78-C28F-4D7F-B8F4-7310B68CFB89}"/>
    <dgm:cxn modelId="{8054425A-9208-4F83-ACF3-248234AEF6F8}" type="presOf" srcId="{BBE6FD00-B674-42CD-B921-FB210B029C00}" destId="{1CB3E493-5371-4FA3-B19B-1245D3E95767}" srcOrd="0" destOrd="0" presId="urn:microsoft.com/office/officeart/2005/8/layout/default"/>
    <dgm:cxn modelId="{77DE238F-249B-4AB9-BB4F-110B80BEC75A}" srcId="{CF47A230-73F0-4560-8A2E-93A07E3391E3}" destId="{BBE6FD00-B674-42CD-B921-FB210B029C00}" srcOrd="0" destOrd="0" parTransId="{C688B4C6-0791-41B5-AFD5-5B21816610E3}" sibTransId="{96CBFE35-5B26-45D5-A54C-71DF5B460A80}"/>
    <dgm:cxn modelId="{85A4FD94-CE6C-40F8-AC1E-C59CD3E8726A}" type="presOf" srcId="{95E37E9A-F0A9-4302-A04F-8EBD643D9445}" destId="{31A3C866-3A15-4B86-9B5A-F327FCD31693}" srcOrd="0" destOrd="0" presId="urn:microsoft.com/office/officeart/2005/8/layout/default"/>
    <dgm:cxn modelId="{551387A2-274B-45CF-9898-B411C5B7E62F}" srcId="{CF47A230-73F0-4560-8A2E-93A07E3391E3}" destId="{95E37E9A-F0A9-4302-A04F-8EBD643D9445}" srcOrd="1" destOrd="0" parTransId="{395A201A-92E2-4042-B55A-6890286BEA30}" sibTransId="{08A1B6DA-35F8-48A8-A5E0-A522BA427A7B}"/>
    <dgm:cxn modelId="{DB7C83B6-2014-41FA-AE3E-C9ABE0D1E805}" srcId="{BBE6FD00-B674-42CD-B921-FB210B029C00}" destId="{8131DECF-B741-4F3A-9DFB-EC3504343ED7}" srcOrd="0" destOrd="0" parTransId="{09E944C1-4B45-443C-8217-8C56B54FA55F}" sibTransId="{46D89D30-7994-4081-B8FD-1DE172287E28}"/>
    <dgm:cxn modelId="{926554B9-424E-4637-97EF-ED20DEAE0453}" srcId="{95E37E9A-F0A9-4302-A04F-8EBD643D9445}" destId="{6368F665-3F31-42D4-81D8-42DC8F1B6CC8}" srcOrd="0" destOrd="0" parTransId="{9F9B959C-90D1-41FB-B06A-8883CB1864FE}" sibTransId="{79C58BF0-89A4-4E1F-B207-5976188D263A}"/>
    <dgm:cxn modelId="{906D4CE2-0AD0-4DAC-85D9-59572DD7AA9A}" type="presOf" srcId="{CFD9F079-2998-4AAD-A03C-930029199C61}" destId="{1CB3E493-5371-4FA3-B19B-1245D3E95767}" srcOrd="0" destOrd="3" presId="urn:microsoft.com/office/officeart/2005/8/layout/default"/>
    <dgm:cxn modelId="{226D8EE4-EA13-4D11-B8EF-29C020D2E0D6}" type="presOf" srcId="{6368F665-3F31-42D4-81D8-42DC8F1B6CC8}" destId="{31A3C866-3A15-4B86-9B5A-F327FCD31693}" srcOrd="0" destOrd="1" presId="urn:microsoft.com/office/officeart/2005/8/layout/default"/>
    <dgm:cxn modelId="{E6238FF6-B807-4C59-BBF8-1FE451C45DCA}" type="presOf" srcId="{07216095-11D5-4BD1-ABC8-492D5D303D9B}" destId="{31A3C866-3A15-4B86-9B5A-F327FCD31693}" srcOrd="0" destOrd="2" presId="urn:microsoft.com/office/officeart/2005/8/layout/default"/>
    <dgm:cxn modelId="{8AF25AFC-E5FE-4EDC-8900-D642F646A7C1}" type="presOf" srcId="{BD533FD8-6EB6-413C-87C1-2CB371C602D2}" destId="{31A3C866-3A15-4B86-9B5A-F327FCD31693}" srcOrd="0" destOrd="3" presId="urn:microsoft.com/office/officeart/2005/8/layout/default"/>
    <dgm:cxn modelId="{F61B87FF-03B8-42A4-BE75-B1CCAF3FF9DB}" srcId="{BBE6FD00-B674-42CD-B921-FB210B029C00}" destId="{4F9DA644-7015-47FE-B823-B75F0513D2BA}" srcOrd="1" destOrd="0" parTransId="{D73B7F60-678F-4CB3-ABB0-829B6FEFC4EE}" sibTransId="{4A76C1C2-A6D0-4172-8ECF-5362361E2EA1}"/>
    <dgm:cxn modelId="{21B4A357-52C7-4007-B6B2-7A641A113587}" type="presParOf" srcId="{326F0852-6ADD-4958-A8B8-2805E068B6CD}" destId="{1CB3E493-5371-4FA3-B19B-1245D3E95767}" srcOrd="0" destOrd="0" presId="urn:microsoft.com/office/officeart/2005/8/layout/default"/>
    <dgm:cxn modelId="{18585871-F05D-4053-8F92-039E903CDE3B}" type="presParOf" srcId="{326F0852-6ADD-4958-A8B8-2805E068B6CD}" destId="{D1057B39-C366-4F1D-B290-E02BA03F4793}" srcOrd="1" destOrd="0" presId="urn:microsoft.com/office/officeart/2005/8/layout/default"/>
    <dgm:cxn modelId="{F731FB46-9246-47BC-9098-C645CFB1A6C9}" type="presParOf" srcId="{326F0852-6ADD-4958-A8B8-2805E068B6CD}" destId="{31A3C866-3A15-4B86-9B5A-F327FCD3169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1A8D94-EAE2-4273-8950-A1302D42FD84}" type="doc">
      <dgm:prSet loTypeId="urn:microsoft.com/office/officeart/2005/8/layout/vList5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E42C4DE-FC78-4C42-B726-58B517A36D0B}">
      <dgm:prSet/>
      <dgm:spPr/>
      <dgm:t>
        <a:bodyPr/>
        <a:lstStyle/>
        <a:p>
          <a:r>
            <a:rPr lang="en-US"/>
            <a:t>The "No Medal" Phenomenon: The sheer volume of participation that did not result in a medal (over 229,000) was a critical "Aha!" moment.</a:t>
          </a:r>
        </a:p>
      </dgm:t>
    </dgm:pt>
    <dgm:pt modelId="{D082F7C3-B9FE-4FBC-9FE6-532DAC280E0D}" type="parTrans" cxnId="{4DC2BA42-4CAD-4214-B7E0-15175D52B591}">
      <dgm:prSet/>
      <dgm:spPr/>
      <dgm:t>
        <a:bodyPr/>
        <a:lstStyle/>
        <a:p>
          <a:endParaRPr lang="en-US"/>
        </a:p>
      </dgm:t>
    </dgm:pt>
    <dgm:pt modelId="{611D187E-6055-43D1-BA00-5E8ACB6B10F9}" type="sibTrans" cxnId="{4DC2BA42-4CAD-4214-B7E0-15175D52B591}">
      <dgm:prSet/>
      <dgm:spPr/>
      <dgm:t>
        <a:bodyPr/>
        <a:lstStyle/>
        <a:p>
          <a:endParaRPr lang="en-US"/>
        </a:p>
      </dgm:t>
    </dgm:pt>
    <dgm:pt modelId="{EEC823BB-9501-4504-8AD0-A2F3557952AE}">
      <dgm:prSet/>
      <dgm:spPr/>
      <dgm:t>
        <a:bodyPr/>
        <a:lstStyle/>
        <a:p>
          <a:r>
            <a:rPr lang="en-US" i="1"/>
            <a:t>Insight:</a:t>
          </a:r>
          <a:r>
            <a:rPr lang="en-US"/>
            <a:t> Success isn't just about winning; understanding the characteristics of all participants is key.</a:t>
          </a:r>
        </a:p>
      </dgm:t>
    </dgm:pt>
    <dgm:pt modelId="{EF3C2253-5134-435C-8740-FB56A60AD758}" type="parTrans" cxnId="{CEA700A7-D377-4D6D-A4CD-A563803A39D3}">
      <dgm:prSet/>
      <dgm:spPr/>
      <dgm:t>
        <a:bodyPr/>
        <a:lstStyle/>
        <a:p>
          <a:endParaRPr lang="en-US"/>
        </a:p>
      </dgm:t>
    </dgm:pt>
    <dgm:pt modelId="{A7BCAA6F-FF98-4693-B1C4-5C0CA150C5CA}" type="sibTrans" cxnId="{CEA700A7-D377-4D6D-A4CD-A563803A39D3}">
      <dgm:prSet/>
      <dgm:spPr/>
      <dgm:t>
        <a:bodyPr/>
        <a:lstStyle/>
        <a:p>
          <a:endParaRPr lang="en-US"/>
        </a:p>
      </dgm:t>
    </dgm:pt>
    <dgm:pt modelId="{3C354CF2-7E9F-46C9-93C1-B5D30F251689}">
      <dgm:prSet/>
      <dgm:spPr/>
      <dgm:t>
        <a:bodyPr/>
        <a:lstStyle/>
        <a:p>
          <a:r>
            <a:rPr lang="en-US"/>
            <a:t>Clear Dominance: The top 10 medal-winning nations account for a disproportionately large share of all medals won.</a:t>
          </a:r>
        </a:p>
      </dgm:t>
    </dgm:pt>
    <dgm:pt modelId="{527A013F-0DE2-4446-9D34-489DC2ED8146}" type="parTrans" cxnId="{DE3D0F0C-638C-418A-A4DA-B8E4C0E95D2F}">
      <dgm:prSet/>
      <dgm:spPr/>
      <dgm:t>
        <a:bodyPr/>
        <a:lstStyle/>
        <a:p>
          <a:endParaRPr lang="en-US"/>
        </a:p>
      </dgm:t>
    </dgm:pt>
    <dgm:pt modelId="{9132140B-0336-41BC-A2FE-AD9D4703F62F}" type="sibTrans" cxnId="{DE3D0F0C-638C-418A-A4DA-B8E4C0E95D2F}">
      <dgm:prSet/>
      <dgm:spPr/>
      <dgm:t>
        <a:bodyPr/>
        <a:lstStyle/>
        <a:p>
          <a:endParaRPr lang="en-US"/>
        </a:p>
      </dgm:t>
    </dgm:pt>
    <dgm:pt modelId="{2C87258D-12C2-4949-BDFD-171389BCBCE4}">
      <dgm:prSet/>
      <dgm:spPr/>
      <dgm:t>
        <a:bodyPr/>
        <a:lstStyle/>
        <a:p>
          <a:r>
            <a:rPr lang="en-US" i="1"/>
            <a:t>Insight:</a:t>
          </a:r>
          <a:r>
            <a:rPr lang="en-US"/>
            <a:t> This confirmed that a few nations have historically dominated, setting the stage for deeper analysis into </a:t>
          </a:r>
          <a:r>
            <a:rPr lang="en-US" i="1"/>
            <a:t>how</a:t>
          </a:r>
          <a:r>
            <a:rPr lang="en-US"/>
            <a:t>.</a:t>
          </a:r>
        </a:p>
      </dgm:t>
    </dgm:pt>
    <dgm:pt modelId="{8FAB7D7B-63A9-4AA3-A438-1A4921A4B825}" type="parTrans" cxnId="{C13A92DE-71F5-4EB6-BA82-F0E19BA5A14B}">
      <dgm:prSet/>
      <dgm:spPr/>
      <dgm:t>
        <a:bodyPr/>
        <a:lstStyle/>
        <a:p>
          <a:endParaRPr lang="en-US"/>
        </a:p>
      </dgm:t>
    </dgm:pt>
    <dgm:pt modelId="{39E7D207-C297-4EED-8BBC-31C310358A68}" type="sibTrans" cxnId="{C13A92DE-71F5-4EB6-BA82-F0E19BA5A14B}">
      <dgm:prSet/>
      <dgm:spPr/>
      <dgm:t>
        <a:bodyPr/>
        <a:lstStyle/>
        <a:p>
          <a:endParaRPr lang="en-US"/>
        </a:p>
      </dgm:t>
    </dgm:pt>
    <dgm:pt modelId="{BCDD9AE9-83BB-4C82-8671-1ECC7E58CC08}">
      <dgm:prSet/>
      <dgm:spPr/>
      <dgm:t>
        <a:bodyPr/>
        <a:lstStyle/>
        <a:p>
          <a:r>
            <a:rPr lang="en-US"/>
            <a:t>Team vs. NOC Anomaly: The number of unique "Team" names (1,184) was far greater than unique countries (230).</a:t>
          </a:r>
        </a:p>
      </dgm:t>
    </dgm:pt>
    <dgm:pt modelId="{1CFF4874-C5B6-48CA-875E-53859B7303BD}" type="parTrans" cxnId="{1FCA2C55-6038-4461-9D4E-BDDBAA6FF5B9}">
      <dgm:prSet/>
      <dgm:spPr/>
      <dgm:t>
        <a:bodyPr/>
        <a:lstStyle/>
        <a:p>
          <a:endParaRPr lang="en-US"/>
        </a:p>
      </dgm:t>
    </dgm:pt>
    <dgm:pt modelId="{17145257-36FA-4EEA-940C-E06F30FE0F12}" type="sibTrans" cxnId="{1FCA2C55-6038-4461-9D4E-BDDBAA6FF5B9}">
      <dgm:prSet/>
      <dgm:spPr/>
      <dgm:t>
        <a:bodyPr/>
        <a:lstStyle/>
        <a:p>
          <a:endParaRPr lang="en-US"/>
        </a:p>
      </dgm:t>
    </dgm:pt>
    <dgm:pt modelId="{8EFEDD0C-7A0C-417F-B37B-CD43B24343BA}">
      <dgm:prSet/>
      <dgm:spPr/>
      <dgm:t>
        <a:bodyPr/>
        <a:lstStyle/>
        <a:p>
          <a:r>
            <a:rPr lang="en-US" i="1"/>
            <a:t>Insight:</a:t>
          </a:r>
          <a:r>
            <a:rPr lang="en-US"/>
            <a:t> This highlighted the importance of using the NOC column for accurate country-level analysis.</a:t>
          </a:r>
        </a:p>
      </dgm:t>
    </dgm:pt>
    <dgm:pt modelId="{70B3C7CC-5A6D-4CE1-9F1B-72FB15D77B18}" type="parTrans" cxnId="{2B9B577D-1A52-4752-AAE1-1A11F0CE8967}">
      <dgm:prSet/>
      <dgm:spPr/>
      <dgm:t>
        <a:bodyPr/>
        <a:lstStyle/>
        <a:p>
          <a:endParaRPr lang="en-US"/>
        </a:p>
      </dgm:t>
    </dgm:pt>
    <dgm:pt modelId="{534835A2-598D-4C20-9623-5B617DAD2D1C}" type="sibTrans" cxnId="{2B9B577D-1A52-4752-AAE1-1A11F0CE8967}">
      <dgm:prSet/>
      <dgm:spPr/>
      <dgm:t>
        <a:bodyPr/>
        <a:lstStyle/>
        <a:p>
          <a:endParaRPr lang="en-US"/>
        </a:p>
      </dgm:t>
    </dgm:pt>
    <dgm:pt modelId="{25C7742B-2CD6-41F8-91A2-D86149B85B60}" type="pres">
      <dgm:prSet presAssocID="{381A8D94-EAE2-4273-8950-A1302D42FD84}" presName="Name0" presStyleCnt="0">
        <dgm:presLayoutVars>
          <dgm:dir/>
          <dgm:animLvl val="lvl"/>
          <dgm:resizeHandles val="exact"/>
        </dgm:presLayoutVars>
      </dgm:prSet>
      <dgm:spPr/>
    </dgm:pt>
    <dgm:pt modelId="{0F61A059-D6BE-45FA-9D35-85AD2AE68805}" type="pres">
      <dgm:prSet presAssocID="{FE42C4DE-FC78-4C42-B726-58B517A36D0B}" presName="linNode" presStyleCnt="0"/>
      <dgm:spPr/>
    </dgm:pt>
    <dgm:pt modelId="{B5F56F8F-DC88-4453-B156-7A7F99C7779C}" type="pres">
      <dgm:prSet presAssocID="{FE42C4DE-FC78-4C42-B726-58B517A36D0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6D1BB25-EC08-4EC8-BF5E-EBDA215B47BC}" type="pres">
      <dgm:prSet presAssocID="{FE42C4DE-FC78-4C42-B726-58B517A36D0B}" presName="descendantText" presStyleLbl="alignAccFollowNode1" presStyleIdx="0" presStyleCnt="3">
        <dgm:presLayoutVars>
          <dgm:bulletEnabled val="1"/>
        </dgm:presLayoutVars>
      </dgm:prSet>
      <dgm:spPr/>
    </dgm:pt>
    <dgm:pt modelId="{7614472F-6CCA-4D24-AE32-BCE8A58B88B7}" type="pres">
      <dgm:prSet presAssocID="{611D187E-6055-43D1-BA00-5E8ACB6B10F9}" presName="sp" presStyleCnt="0"/>
      <dgm:spPr/>
    </dgm:pt>
    <dgm:pt modelId="{636F70D5-B115-4ADB-A40B-0D82D87CE9BA}" type="pres">
      <dgm:prSet presAssocID="{3C354CF2-7E9F-46C9-93C1-B5D30F251689}" presName="linNode" presStyleCnt="0"/>
      <dgm:spPr/>
    </dgm:pt>
    <dgm:pt modelId="{D079D3C8-6AD3-4595-86C6-4D92D17DD6F4}" type="pres">
      <dgm:prSet presAssocID="{3C354CF2-7E9F-46C9-93C1-B5D30F25168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DF92A5E-EA5B-4D93-96BF-1E250D06F3AB}" type="pres">
      <dgm:prSet presAssocID="{3C354CF2-7E9F-46C9-93C1-B5D30F251689}" presName="descendantText" presStyleLbl="alignAccFollowNode1" presStyleIdx="1" presStyleCnt="3">
        <dgm:presLayoutVars>
          <dgm:bulletEnabled val="1"/>
        </dgm:presLayoutVars>
      </dgm:prSet>
      <dgm:spPr/>
    </dgm:pt>
    <dgm:pt modelId="{1C072DFC-ECCF-40BD-B7EE-DA6AC115E7A8}" type="pres">
      <dgm:prSet presAssocID="{9132140B-0336-41BC-A2FE-AD9D4703F62F}" presName="sp" presStyleCnt="0"/>
      <dgm:spPr/>
    </dgm:pt>
    <dgm:pt modelId="{77616AD2-C54B-4A67-80D6-5F8F5BECA97F}" type="pres">
      <dgm:prSet presAssocID="{BCDD9AE9-83BB-4C82-8671-1ECC7E58CC08}" presName="linNode" presStyleCnt="0"/>
      <dgm:spPr/>
    </dgm:pt>
    <dgm:pt modelId="{28F853FD-0436-4337-83F8-2FA02EC8BD41}" type="pres">
      <dgm:prSet presAssocID="{BCDD9AE9-83BB-4C82-8671-1ECC7E58CC0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B99A06F-9F13-4339-B45D-B5DF67FC2FC8}" type="pres">
      <dgm:prSet presAssocID="{BCDD9AE9-83BB-4C82-8671-1ECC7E58CC0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11AFD08-4D56-4070-B2B8-5D8423C23A92}" type="presOf" srcId="{2C87258D-12C2-4949-BDFD-171389BCBCE4}" destId="{FDF92A5E-EA5B-4D93-96BF-1E250D06F3AB}" srcOrd="0" destOrd="0" presId="urn:microsoft.com/office/officeart/2005/8/layout/vList5"/>
    <dgm:cxn modelId="{DE3D0F0C-638C-418A-A4DA-B8E4C0E95D2F}" srcId="{381A8D94-EAE2-4273-8950-A1302D42FD84}" destId="{3C354CF2-7E9F-46C9-93C1-B5D30F251689}" srcOrd="1" destOrd="0" parTransId="{527A013F-0DE2-4446-9D34-489DC2ED8146}" sibTransId="{9132140B-0336-41BC-A2FE-AD9D4703F62F}"/>
    <dgm:cxn modelId="{9CBAE717-6BE0-45A2-928E-22EBCA685CCD}" type="presOf" srcId="{8EFEDD0C-7A0C-417F-B37B-CD43B24343BA}" destId="{0B99A06F-9F13-4339-B45D-B5DF67FC2FC8}" srcOrd="0" destOrd="0" presId="urn:microsoft.com/office/officeart/2005/8/layout/vList5"/>
    <dgm:cxn modelId="{4DC2BA42-4CAD-4214-B7E0-15175D52B591}" srcId="{381A8D94-EAE2-4273-8950-A1302D42FD84}" destId="{FE42C4DE-FC78-4C42-B726-58B517A36D0B}" srcOrd="0" destOrd="0" parTransId="{D082F7C3-B9FE-4FBC-9FE6-532DAC280E0D}" sibTransId="{611D187E-6055-43D1-BA00-5E8ACB6B10F9}"/>
    <dgm:cxn modelId="{1FCA2C55-6038-4461-9D4E-BDDBAA6FF5B9}" srcId="{381A8D94-EAE2-4273-8950-A1302D42FD84}" destId="{BCDD9AE9-83BB-4C82-8671-1ECC7E58CC08}" srcOrd="2" destOrd="0" parTransId="{1CFF4874-C5B6-48CA-875E-53859B7303BD}" sibTransId="{17145257-36FA-4EEA-940C-E06F30FE0F12}"/>
    <dgm:cxn modelId="{B852C578-5402-4F8F-BC2D-C2BF3278ECF0}" type="presOf" srcId="{FE42C4DE-FC78-4C42-B726-58B517A36D0B}" destId="{B5F56F8F-DC88-4453-B156-7A7F99C7779C}" srcOrd="0" destOrd="0" presId="urn:microsoft.com/office/officeart/2005/8/layout/vList5"/>
    <dgm:cxn modelId="{2B9B577D-1A52-4752-AAE1-1A11F0CE8967}" srcId="{BCDD9AE9-83BB-4C82-8671-1ECC7E58CC08}" destId="{8EFEDD0C-7A0C-417F-B37B-CD43B24343BA}" srcOrd="0" destOrd="0" parTransId="{70B3C7CC-5A6D-4CE1-9F1B-72FB15D77B18}" sibTransId="{534835A2-598D-4C20-9623-5B617DAD2D1C}"/>
    <dgm:cxn modelId="{DD197BA2-32B5-4E2D-8349-477D441C8B68}" type="presOf" srcId="{3C354CF2-7E9F-46C9-93C1-B5D30F251689}" destId="{D079D3C8-6AD3-4595-86C6-4D92D17DD6F4}" srcOrd="0" destOrd="0" presId="urn:microsoft.com/office/officeart/2005/8/layout/vList5"/>
    <dgm:cxn modelId="{CEA700A7-D377-4D6D-A4CD-A563803A39D3}" srcId="{FE42C4DE-FC78-4C42-B726-58B517A36D0B}" destId="{EEC823BB-9501-4504-8AD0-A2F3557952AE}" srcOrd="0" destOrd="0" parTransId="{EF3C2253-5134-435C-8740-FB56A60AD758}" sibTransId="{A7BCAA6F-FF98-4693-B1C4-5C0CA150C5CA}"/>
    <dgm:cxn modelId="{50FBE4CE-23CC-4A50-A94B-2D92643C41B7}" type="presOf" srcId="{EEC823BB-9501-4504-8AD0-A2F3557952AE}" destId="{76D1BB25-EC08-4EC8-BF5E-EBDA215B47BC}" srcOrd="0" destOrd="0" presId="urn:microsoft.com/office/officeart/2005/8/layout/vList5"/>
    <dgm:cxn modelId="{C13A92DE-71F5-4EB6-BA82-F0E19BA5A14B}" srcId="{3C354CF2-7E9F-46C9-93C1-B5D30F251689}" destId="{2C87258D-12C2-4949-BDFD-171389BCBCE4}" srcOrd="0" destOrd="0" parTransId="{8FAB7D7B-63A9-4AA3-A438-1A4921A4B825}" sibTransId="{39E7D207-C297-4EED-8BBC-31C310358A68}"/>
    <dgm:cxn modelId="{ED67E8DF-6AFB-4091-A525-FD0084C877F6}" type="presOf" srcId="{BCDD9AE9-83BB-4C82-8671-1ECC7E58CC08}" destId="{28F853FD-0436-4337-83F8-2FA02EC8BD41}" srcOrd="0" destOrd="0" presId="urn:microsoft.com/office/officeart/2005/8/layout/vList5"/>
    <dgm:cxn modelId="{08DB1BFE-B3FA-4920-AA19-3289EEA66666}" type="presOf" srcId="{381A8D94-EAE2-4273-8950-A1302D42FD84}" destId="{25C7742B-2CD6-41F8-91A2-D86149B85B60}" srcOrd="0" destOrd="0" presId="urn:microsoft.com/office/officeart/2005/8/layout/vList5"/>
    <dgm:cxn modelId="{37F774CF-7DB7-476A-80AF-AC83AFCCDA44}" type="presParOf" srcId="{25C7742B-2CD6-41F8-91A2-D86149B85B60}" destId="{0F61A059-D6BE-45FA-9D35-85AD2AE68805}" srcOrd="0" destOrd="0" presId="urn:microsoft.com/office/officeart/2005/8/layout/vList5"/>
    <dgm:cxn modelId="{9E938021-B51A-4B6B-AD7F-0FBBF9DD4326}" type="presParOf" srcId="{0F61A059-D6BE-45FA-9D35-85AD2AE68805}" destId="{B5F56F8F-DC88-4453-B156-7A7F99C7779C}" srcOrd="0" destOrd="0" presId="urn:microsoft.com/office/officeart/2005/8/layout/vList5"/>
    <dgm:cxn modelId="{ED637658-C419-4E75-B24A-AB9BA92BFDAB}" type="presParOf" srcId="{0F61A059-D6BE-45FA-9D35-85AD2AE68805}" destId="{76D1BB25-EC08-4EC8-BF5E-EBDA215B47BC}" srcOrd="1" destOrd="0" presId="urn:microsoft.com/office/officeart/2005/8/layout/vList5"/>
    <dgm:cxn modelId="{7D7A4CBC-CAF2-407F-AD78-262F48D93817}" type="presParOf" srcId="{25C7742B-2CD6-41F8-91A2-D86149B85B60}" destId="{7614472F-6CCA-4D24-AE32-BCE8A58B88B7}" srcOrd="1" destOrd="0" presId="urn:microsoft.com/office/officeart/2005/8/layout/vList5"/>
    <dgm:cxn modelId="{EA871675-A9E5-4DD1-8997-43A3279363FF}" type="presParOf" srcId="{25C7742B-2CD6-41F8-91A2-D86149B85B60}" destId="{636F70D5-B115-4ADB-A40B-0D82D87CE9BA}" srcOrd="2" destOrd="0" presId="urn:microsoft.com/office/officeart/2005/8/layout/vList5"/>
    <dgm:cxn modelId="{BA9A35CE-5DD5-43BF-BAF3-977D2EA9901B}" type="presParOf" srcId="{636F70D5-B115-4ADB-A40B-0D82D87CE9BA}" destId="{D079D3C8-6AD3-4595-86C6-4D92D17DD6F4}" srcOrd="0" destOrd="0" presId="urn:microsoft.com/office/officeart/2005/8/layout/vList5"/>
    <dgm:cxn modelId="{71BF8744-B264-49A5-8043-A6DE7A6E0587}" type="presParOf" srcId="{636F70D5-B115-4ADB-A40B-0D82D87CE9BA}" destId="{FDF92A5E-EA5B-4D93-96BF-1E250D06F3AB}" srcOrd="1" destOrd="0" presId="urn:microsoft.com/office/officeart/2005/8/layout/vList5"/>
    <dgm:cxn modelId="{7A46F06F-2CA9-4FFB-A231-A880D9496F5C}" type="presParOf" srcId="{25C7742B-2CD6-41F8-91A2-D86149B85B60}" destId="{1C072DFC-ECCF-40BD-B7EE-DA6AC115E7A8}" srcOrd="3" destOrd="0" presId="urn:microsoft.com/office/officeart/2005/8/layout/vList5"/>
    <dgm:cxn modelId="{4D43B907-AFDE-4367-8E67-84BBC2E080D7}" type="presParOf" srcId="{25C7742B-2CD6-41F8-91A2-D86149B85B60}" destId="{77616AD2-C54B-4A67-80D6-5F8F5BECA97F}" srcOrd="4" destOrd="0" presId="urn:microsoft.com/office/officeart/2005/8/layout/vList5"/>
    <dgm:cxn modelId="{FDF45BB1-3F4E-442F-99E3-0307CFC94D96}" type="presParOf" srcId="{77616AD2-C54B-4A67-80D6-5F8F5BECA97F}" destId="{28F853FD-0436-4337-83F8-2FA02EC8BD41}" srcOrd="0" destOrd="0" presId="urn:microsoft.com/office/officeart/2005/8/layout/vList5"/>
    <dgm:cxn modelId="{70FB1FB0-C186-4178-9EC5-565865D4D663}" type="presParOf" srcId="{77616AD2-C54B-4A67-80D6-5F8F5BECA97F}" destId="{0B99A06F-9F13-4339-B45D-B5DF67FC2F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FE848-DEA1-438E-91B8-B56682F5E18B}">
      <dsp:nvSpPr>
        <dsp:cNvPr id="0" name=""/>
        <dsp:cNvSpPr/>
      </dsp:nvSpPr>
      <dsp:spPr>
        <a:xfrm>
          <a:off x="0" y="0"/>
          <a:ext cx="67248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653A5-6AFC-4C37-833B-0347521D9CD3}">
      <dsp:nvSpPr>
        <dsp:cNvPr id="0" name=""/>
        <dsp:cNvSpPr/>
      </dsp:nvSpPr>
      <dsp:spPr>
        <a:xfrm>
          <a:off x="0" y="0"/>
          <a:ext cx="6724891" cy="537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Challenge &amp; The Goal</a:t>
          </a:r>
        </a:p>
      </dsp:txBody>
      <dsp:txXfrm>
        <a:off x="0" y="0"/>
        <a:ext cx="6724891" cy="537209"/>
      </dsp:txXfrm>
    </dsp:sp>
    <dsp:sp modelId="{A3997D5B-5358-4BC8-8881-70B4CEA450B8}">
      <dsp:nvSpPr>
        <dsp:cNvPr id="0" name=""/>
        <dsp:cNvSpPr/>
      </dsp:nvSpPr>
      <dsp:spPr>
        <a:xfrm>
          <a:off x="0" y="537210"/>
          <a:ext cx="67248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E7C6-8128-45B2-A40B-00085AF83607}">
      <dsp:nvSpPr>
        <dsp:cNvPr id="0" name=""/>
        <dsp:cNvSpPr/>
      </dsp:nvSpPr>
      <dsp:spPr>
        <a:xfrm>
          <a:off x="0" y="537209"/>
          <a:ext cx="6724891" cy="537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Initial Questions &amp; Hypotheses</a:t>
          </a:r>
        </a:p>
      </dsp:txBody>
      <dsp:txXfrm>
        <a:off x="0" y="537209"/>
        <a:ext cx="6724891" cy="537209"/>
      </dsp:txXfrm>
    </dsp:sp>
    <dsp:sp modelId="{E1C11547-9D29-406B-8384-5A7DA2264B6A}">
      <dsp:nvSpPr>
        <dsp:cNvPr id="0" name=""/>
        <dsp:cNvSpPr/>
      </dsp:nvSpPr>
      <dsp:spPr>
        <a:xfrm>
          <a:off x="0" y="1074420"/>
          <a:ext cx="67248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5D122-67A2-4314-AC65-5260DEC31C4C}">
      <dsp:nvSpPr>
        <dsp:cNvPr id="0" name=""/>
        <dsp:cNvSpPr/>
      </dsp:nvSpPr>
      <dsp:spPr>
        <a:xfrm>
          <a:off x="0" y="1074419"/>
          <a:ext cx="6724891" cy="537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Preparation &amp; EDA</a:t>
          </a:r>
        </a:p>
      </dsp:txBody>
      <dsp:txXfrm>
        <a:off x="0" y="1074419"/>
        <a:ext cx="6724891" cy="537209"/>
      </dsp:txXfrm>
    </dsp:sp>
    <dsp:sp modelId="{B1591DD5-6686-4C13-B964-30CC2756D2EA}">
      <dsp:nvSpPr>
        <dsp:cNvPr id="0" name=""/>
        <dsp:cNvSpPr/>
      </dsp:nvSpPr>
      <dsp:spPr>
        <a:xfrm>
          <a:off x="0" y="1611629"/>
          <a:ext cx="67248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006DE-DC4B-412E-818C-5E922E12FDE6}">
      <dsp:nvSpPr>
        <dsp:cNvPr id="0" name=""/>
        <dsp:cNvSpPr/>
      </dsp:nvSpPr>
      <dsp:spPr>
        <a:xfrm>
          <a:off x="0" y="1611629"/>
          <a:ext cx="6724891" cy="537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Testing the Core Hypotheses</a:t>
          </a:r>
        </a:p>
      </dsp:txBody>
      <dsp:txXfrm>
        <a:off x="0" y="1611629"/>
        <a:ext cx="6724891" cy="537209"/>
      </dsp:txXfrm>
    </dsp:sp>
    <dsp:sp modelId="{7201F415-3DBE-4F3E-A950-7C6C045F2A56}">
      <dsp:nvSpPr>
        <dsp:cNvPr id="0" name=""/>
        <dsp:cNvSpPr/>
      </dsp:nvSpPr>
      <dsp:spPr>
        <a:xfrm>
          <a:off x="0" y="2148840"/>
          <a:ext cx="67248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957AC-973A-416D-9547-089D7D353F26}">
      <dsp:nvSpPr>
        <dsp:cNvPr id="0" name=""/>
        <dsp:cNvSpPr/>
      </dsp:nvSpPr>
      <dsp:spPr>
        <a:xfrm>
          <a:off x="0" y="2148839"/>
          <a:ext cx="6724891" cy="537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Deeper Insights: Custom Metrics</a:t>
          </a:r>
        </a:p>
      </dsp:txBody>
      <dsp:txXfrm>
        <a:off x="0" y="2148839"/>
        <a:ext cx="6724891" cy="537209"/>
      </dsp:txXfrm>
    </dsp:sp>
    <dsp:sp modelId="{624EF19F-58C3-4D67-9613-37D7C39DA931}">
      <dsp:nvSpPr>
        <dsp:cNvPr id="0" name=""/>
        <dsp:cNvSpPr/>
      </dsp:nvSpPr>
      <dsp:spPr>
        <a:xfrm>
          <a:off x="0" y="2686049"/>
          <a:ext cx="67248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EB55B-BE48-4893-A804-5835B9C3E194}">
      <dsp:nvSpPr>
        <dsp:cNvPr id="0" name=""/>
        <dsp:cNvSpPr/>
      </dsp:nvSpPr>
      <dsp:spPr>
        <a:xfrm>
          <a:off x="0" y="2686049"/>
          <a:ext cx="6724891" cy="537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Core Insight: A Strategic Choice</a:t>
          </a:r>
        </a:p>
      </dsp:txBody>
      <dsp:txXfrm>
        <a:off x="0" y="2686049"/>
        <a:ext cx="6724891" cy="537209"/>
      </dsp:txXfrm>
    </dsp:sp>
    <dsp:sp modelId="{D8955E42-94C8-4127-BBA3-655C32BBAD95}">
      <dsp:nvSpPr>
        <dsp:cNvPr id="0" name=""/>
        <dsp:cNvSpPr/>
      </dsp:nvSpPr>
      <dsp:spPr>
        <a:xfrm>
          <a:off x="0" y="3223259"/>
          <a:ext cx="67248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C2E52-3BB2-44D1-BE3B-FD9D0B273684}">
      <dsp:nvSpPr>
        <dsp:cNvPr id="0" name=""/>
        <dsp:cNvSpPr/>
      </dsp:nvSpPr>
      <dsp:spPr>
        <a:xfrm>
          <a:off x="0" y="3223259"/>
          <a:ext cx="6724891" cy="537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Recommendations &amp; Action Plan</a:t>
          </a:r>
        </a:p>
      </dsp:txBody>
      <dsp:txXfrm>
        <a:off x="0" y="3223259"/>
        <a:ext cx="6724891" cy="537209"/>
      </dsp:txXfrm>
    </dsp:sp>
    <dsp:sp modelId="{1E63F763-C6EB-4FC1-82C3-26E01F28CE62}">
      <dsp:nvSpPr>
        <dsp:cNvPr id="0" name=""/>
        <dsp:cNvSpPr/>
      </dsp:nvSpPr>
      <dsp:spPr>
        <a:xfrm>
          <a:off x="0" y="3760469"/>
          <a:ext cx="67248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E125F-B7CC-4571-924F-60AADE0283ED}">
      <dsp:nvSpPr>
        <dsp:cNvPr id="0" name=""/>
        <dsp:cNvSpPr/>
      </dsp:nvSpPr>
      <dsp:spPr>
        <a:xfrm>
          <a:off x="0" y="3760469"/>
          <a:ext cx="6724891" cy="537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 &amp; Next Steps</a:t>
          </a:r>
        </a:p>
      </dsp:txBody>
      <dsp:txXfrm>
        <a:off x="0" y="3760469"/>
        <a:ext cx="6724891" cy="537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DFB8A-6CE3-4B73-800B-8F1DEA9503BE}">
      <dsp:nvSpPr>
        <dsp:cNvPr id="0" name=""/>
        <dsp:cNvSpPr/>
      </dsp:nvSpPr>
      <dsp:spPr>
        <a:xfrm>
          <a:off x="0" y="0"/>
          <a:ext cx="8289340" cy="945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Client: A National Olympic Committee of a Developing Nation (NOC-DN).</a:t>
          </a:r>
        </a:p>
      </dsp:txBody>
      <dsp:txXfrm>
        <a:off x="27692" y="27692"/>
        <a:ext cx="7189190" cy="890105"/>
      </dsp:txXfrm>
    </dsp:sp>
    <dsp:sp modelId="{F9A66B92-7BD6-460F-93CD-E68182C30491}">
      <dsp:nvSpPr>
        <dsp:cNvPr id="0" name=""/>
        <dsp:cNvSpPr/>
      </dsp:nvSpPr>
      <dsp:spPr>
        <a:xfrm>
          <a:off x="694232" y="1117396"/>
          <a:ext cx="8289340" cy="945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Challenge: Competing on a global stage with a budget that is a fraction of that of powerhouse nations.</a:t>
          </a:r>
        </a:p>
      </dsp:txBody>
      <dsp:txXfrm>
        <a:off x="721924" y="1145088"/>
        <a:ext cx="6925156" cy="890105"/>
      </dsp:txXfrm>
    </dsp:sp>
    <dsp:sp modelId="{131CFCCA-1C14-4DD6-9303-5D976D6A392C}">
      <dsp:nvSpPr>
        <dsp:cNvPr id="0" name=""/>
        <dsp:cNvSpPr/>
      </dsp:nvSpPr>
      <dsp:spPr>
        <a:xfrm>
          <a:off x="1378102" y="2234793"/>
          <a:ext cx="8289340" cy="945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Goal: To move beyond anecdotal evidence and provide a clear, data-backed strategy to optimize investment for a higher return in the form of Olympic medals.</a:t>
          </a:r>
        </a:p>
      </dsp:txBody>
      <dsp:txXfrm>
        <a:off x="1405794" y="2262485"/>
        <a:ext cx="6935517" cy="890105"/>
      </dsp:txXfrm>
    </dsp:sp>
    <dsp:sp modelId="{B54E84EE-F24D-4171-AD7D-AE3E70A39F2F}">
      <dsp:nvSpPr>
        <dsp:cNvPr id="0" name=""/>
        <dsp:cNvSpPr/>
      </dsp:nvSpPr>
      <dsp:spPr>
        <a:xfrm>
          <a:off x="2072335" y="3352190"/>
          <a:ext cx="8289340" cy="945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Dataset: A rich dataset of historical Olympic data (1896-2016), enriched with World Bank economic and demographic data.</a:t>
          </a:r>
        </a:p>
      </dsp:txBody>
      <dsp:txXfrm>
        <a:off x="2100027" y="3379882"/>
        <a:ext cx="6925156" cy="890105"/>
      </dsp:txXfrm>
    </dsp:sp>
    <dsp:sp modelId="{E5B97AFB-4159-4BC4-A7CD-E662E47622BB}">
      <dsp:nvSpPr>
        <dsp:cNvPr id="0" name=""/>
        <dsp:cNvSpPr/>
      </dsp:nvSpPr>
      <dsp:spPr>
        <a:xfrm>
          <a:off x="7674772" y="724159"/>
          <a:ext cx="614568" cy="614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813050" y="724159"/>
        <a:ext cx="338012" cy="462462"/>
      </dsp:txXfrm>
    </dsp:sp>
    <dsp:sp modelId="{F7BF15E8-7978-43E5-83E7-55AC626B9A3C}">
      <dsp:nvSpPr>
        <dsp:cNvPr id="0" name=""/>
        <dsp:cNvSpPr/>
      </dsp:nvSpPr>
      <dsp:spPr>
        <a:xfrm>
          <a:off x="8369004" y="1841555"/>
          <a:ext cx="614568" cy="614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507282" y="1841555"/>
        <a:ext cx="338012" cy="462462"/>
      </dsp:txXfrm>
    </dsp:sp>
    <dsp:sp modelId="{B731A95C-9486-40B1-A22A-724275E7A4AB}">
      <dsp:nvSpPr>
        <dsp:cNvPr id="0" name=""/>
        <dsp:cNvSpPr/>
      </dsp:nvSpPr>
      <dsp:spPr>
        <a:xfrm>
          <a:off x="9052875" y="2958952"/>
          <a:ext cx="614568" cy="614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191153" y="2958952"/>
        <a:ext cx="338012" cy="462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3E493-5371-4FA3-B19B-1245D3E95767}">
      <dsp:nvSpPr>
        <dsp:cNvPr id="0" name=""/>
        <dsp:cNvSpPr/>
      </dsp:nvSpPr>
      <dsp:spPr>
        <a:xfrm>
          <a:off x="1264" y="668961"/>
          <a:ext cx="4932926" cy="2959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Initial Questions: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Which nations are the historical powerhouses?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How have the physical characteristics of athletes evolved?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Are some sports more strategically important for medal counts?</a:t>
          </a:r>
        </a:p>
      </dsp:txBody>
      <dsp:txXfrm>
        <a:off x="1264" y="668961"/>
        <a:ext cx="4932926" cy="2959756"/>
      </dsp:txXfrm>
    </dsp:sp>
    <dsp:sp modelId="{31A3C866-3A15-4B86-9B5A-F327FCD31693}">
      <dsp:nvSpPr>
        <dsp:cNvPr id="0" name=""/>
        <dsp:cNvSpPr/>
      </dsp:nvSpPr>
      <dsp:spPr>
        <a:xfrm>
          <a:off x="5427484" y="668961"/>
          <a:ext cx="4932926" cy="2959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Initial Hypotheses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H1: Larger, wealthier countries will dominate, but smaller nations can succeed in niche sports.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H2: The average age of medalists will vary significantly by sport type and over time.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H3: Athletic excellence will globalize, with a shift in medal distribution towards emerging nations.</a:t>
          </a:r>
        </a:p>
      </dsp:txBody>
      <dsp:txXfrm>
        <a:off x="5427484" y="668961"/>
        <a:ext cx="4932926" cy="2959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1BB25-EC08-4EC8-BF5E-EBDA215B47BC}">
      <dsp:nvSpPr>
        <dsp:cNvPr id="0" name=""/>
        <dsp:cNvSpPr/>
      </dsp:nvSpPr>
      <dsp:spPr>
        <a:xfrm rot="5400000">
          <a:off x="4018928" y="-1457369"/>
          <a:ext cx="1107995" cy="430393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1" kern="1200"/>
            <a:t>Insight:</a:t>
          </a:r>
          <a:r>
            <a:rPr lang="en-US" sz="1800" kern="1200"/>
            <a:t> Success isn't just about winning; understanding the characteristics of all participants is key.</a:t>
          </a:r>
        </a:p>
      </dsp:txBody>
      <dsp:txXfrm rot="-5400000">
        <a:off x="2420961" y="194686"/>
        <a:ext cx="4249842" cy="999819"/>
      </dsp:txXfrm>
    </dsp:sp>
    <dsp:sp modelId="{B5F56F8F-DC88-4453-B156-7A7F99C7779C}">
      <dsp:nvSpPr>
        <dsp:cNvPr id="0" name=""/>
        <dsp:cNvSpPr/>
      </dsp:nvSpPr>
      <dsp:spPr>
        <a:xfrm>
          <a:off x="0" y="2098"/>
          <a:ext cx="2420960" cy="13849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"No Medal" Phenomenon: The sheer volume of participation that did not result in a medal (over 229,000) was a critical "Aha!" moment.</a:t>
          </a:r>
        </a:p>
      </dsp:txBody>
      <dsp:txXfrm>
        <a:off x="67610" y="69708"/>
        <a:ext cx="2285740" cy="1249774"/>
      </dsp:txXfrm>
    </dsp:sp>
    <dsp:sp modelId="{FDF92A5E-EA5B-4D93-96BF-1E250D06F3AB}">
      <dsp:nvSpPr>
        <dsp:cNvPr id="0" name=""/>
        <dsp:cNvSpPr/>
      </dsp:nvSpPr>
      <dsp:spPr>
        <a:xfrm rot="5400000">
          <a:off x="4018928" y="-3125"/>
          <a:ext cx="1107995" cy="430393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1" kern="1200"/>
            <a:t>Insight:</a:t>
          </a:r>
          <a:r>
            <a:rPr lang="en-US" sz="1800" kern="1200"/>
            <a:t> This confirmed that a few nations have historically dominated, setting the stage for deeper analysis into </a:t>
          </a:r>
          <a:r>
            <a:rPr lang="en-US" sz="1800" i="1" kern="1200"/>
            <a:t>how</a:t>
          </a:r>
          <a:r>
            <a:rPr lang="en-US" sz="1800" kern="1200"/>
            <a:t>.</a:t>
          </a:r>
        </a:p>
      </dsp:txBody>
      <dsp:txXfrm rot="-5400000">
        <a:off x="2420961" y="1648930"/>
        <a:ext cx="4249842" cy="999819"/>
      </dsp:txXfrm>
    </dsp:sp>
    <dsp:sp modelId="{D079D3C8-6AD3-4595-86C6-4D92D17DD6F4}">
      <dsp:nvSpPr>
        <dsp:cNvPr id="0" name=""/>
        <dsp:cNvSpPr/>
      </dsp:nvSpPr>
      <dsp:spPr>
        <a:xfrm>
          <a:off x="0" y="1456342"/>
          <a:ext cx="2420960" cy="13849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Clear Dominance: The top 10 medal-winning nations account for a disproportionately large share of all medals won.</a:t>
          </a:r>
        </a:p>
      </dsp:txBody>
      <dsp:txXfrm>
        <a:off x="67610" y="1523952"/>
        <a:ext cx="2285740" cy="1249774"/>
      </dsp:txXfrm>
    </dsp:sp>
    <dsp:sp modelId="{0B99A06F-9F13-4339-B45D-B5DF67FC2FC8}">
      <dsp:nvSpPr>
        <dsp:cNvPr id="0" name=""/>
        <dsp:cNvSpPr/>
      </dsp:nvSpPr>
      <dsp:spPr>
        <a:xfrm rot="5400000">
          <a:off x="4018928" y="1451119"/>
          <a:ext cx="1107995" cy="430393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1" kern="1200"/>
            <a:t>Insight:</a:t>
          </a:r>
          <a:r>
            <a:rPr lang="en-US" sz="1800" kern="1200"/>
            <a:t> This highlighted the importance of using the NOC column for accurate country-level analysis.</a:t>
          </a:r>
        </a:p>
      </dsp:txBody>
      <dsp:txXfrm rot="-5400000">
        <a:off x="2420961" y="3103174"/>
        <a:ext cx="4249842" cy="999819"/>
      </dsp:txXfrm>
    </dsp:sp>
    <dsp:sp modelId="{28F853FD-0436-4337-83F8-2FA02EC8BD41}">
      <dsp:nvSpPr>
        <dsp:cNvPr id="0" name=""/>
        <dsp:cNvSpPr/>
      </dsp:nvSpPr>
      <dsp:spPr>
        <a:xfrm>
          <a:off x="0" y="2910586"/>
          <a:ext cx="2420960" cy="13849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Team vs. NOC Anomaly: The number of unique "Team" names (1,184) was far greater than unique countries (230).</a:t>
          </a:r>
        </a:p>
      </dsp:txBody>
      <dsp:txXfrm>
        <a:off x="67610" y="2978196"/>
        <a:ext cx="2285740" cy="1249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55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53A0-E409-C0CC-8191-405A922A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DC9C2-A2DB-CECE-D3D9-E0948C787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AC93BE-24C2-0BBC-01C2-52C8AC052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96F56-85DE-FBF8-D623-BCE7F813D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84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ity.club/lists/o/olympic-medals-for-kid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angkonbiswas1993@gmail.com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sv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svgsilh.com/000000/image/1539614.html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</p:spPr>
        <p:txBody>
          <a:bodyPr anchor="ctr">
            <a:normAutofit/>
          </a:bodyPr>
          <a:lstStyle/>
          <a:p>
            <a:r>
              <a:rPr lang="en-GB" sz="4100" b="1" dirty="0"/>
              <a:t>Decoding Olympic Success</a:t>
            </a:r>
            <a:br>
              <a:rPr lang="en-GB" sz="4100" b="1" dirty="0"/>
            </a:br>
            <a:r>
              <a:rPr lang="en-GB" sz="2500" dirty="0"/>
              <a:t>A Data-Driven Strategy for the National Olympic Committee</a:t>
            </a:r>
            <a:br>
              <a:rPr lang="en-GB" sz="2500" dirty="0"/>
            </a:br>
            <a:br>
              <a:rPr lang="en-GB" sz="2500" b="1" dirty="0"/>
            </a:br>
            <a:r>
              <a:rPr lang="en-GB" sz="2500" dirty="0"/>
              <a:t>Prepared by: Angkon Biswas</a:t>
            </a:r>
            <a:br>
              <a:rPr lang="en-GB" sz="2500" dirty="0"/>
            </a:br>
            <a:r>
              <a:rPr lang="en-GB" sz="2500" dirty="0"/>
              <a:t>Date: July 10, 2025</a:t>
            </a:r>
          </a:p>
        </p:txBody>
      </p:sp>
      <p:pic>
        <p:nvPicPr>
          <p:cNvPr id="6" name="Picture 5" descr="A group of medals on a podium&#10;&#10;AI-generated content may be incorrect.">
            <a:extLst>
              <a:ext uri="{FF2B5EF4-FFF2-40B4-BE49-F238E27FC236}">
                <a16:creationId xmlns:a16="http://schemas.microsoft.com/office/drawing/2014/main" id="{0DCA172C-4D07-B5AB-B925-5BCD410B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r="17264" b="-1"/>
          <a:stretch>
            <a:fillRect/>
          </a:stretch>
        </p:blipFill>
        <p:spPr>
          <a:xfrm>
            <a:off x="6084424" y="787077"/>
            <a:ext cx="5166167" cy="5289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727F-2F90-02A3-2D69-A8692504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1A87-A2AE-128A-DA6A-BAEF33BEA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Hypothesis 4: The Globalization of 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FF8FE-338D-E455-C4D0-D6A66415CE9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b="1" dirty="0"/>
              <a:t>Hypothesis: </a:t>
            </a:r>
            <a:r>
              <a:rPr lang="en-US" dirty="0"/>
              <a:t>Emerging regions are diversifying their medal wins across more sports.</a:t>
            </a:r>
          </a:p>
          <a:p>
            <a:pPr lvl="1"/>
            <a:r>
              <a:rPr lang="en-US" b="1" dirty="0"/>
              <a:t>Result:</a:t>
            </a:r>
            <a:r>
              <a:rPr lang="en-US" dirty="0"/>
              <a:t> CONFIRMED.</a:t>
            </a:r>
          </a:p>
          <a:p>
            <a:pPr lvl="1"/>
            <a:r>
              <a:rPr lang="en-US" b="1" dirty="0"/>
              <a:t>Finding:</a:t>
            </a:r>
            <a:r>
              <a:rPr lang="en-US" dirty="0"/>
              <a:t> While Western powers grew from winning medals in 11.4 to 16.6 unique sports (pre-1980 vs post-1980), Asian nations saw a much larger leap from 6.3 to 14.1, narrowing the gap significantly.</a:t>
            </a:r>
          </a:p>
        </p:txBody>
      </p:sp>
      <p:pic>
        <p:nvPicPr>
          <p:cNvPr id="8" name="Content Placeholder 7" descr="A graph showing different colored squares">
            <a:extLst>
              <a:ext uri="{FF2B5EF4-FFF2-40B4-BE49-F238E27FC236}">
                <a16:creationId xmlns:a16="http://schemas.microsoft.com/office/drawing/2014/main" id="{F4E6F1F6-FF23-D7DD-3CD8-8531F1D77E4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05" y="2422826"/>
            <a:ext cx="4757757" cy="2829329"/>
          </a:xfrm>
          <a:noFill/>
        </p:spPr>
      </p:pic>
    </p:spTree>
    <p:extLst>
      <p:ext uri="{BB962C8B-B14F-4D97-AF65-F5344CB8AC3E}">
        <p14:creationId xmlns:p14="http://schemas.microsoft.com/office/powerpoint/2010/main" val="4279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7A52-B347-79D6-7292-93D972C2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1345874"/>
            <a:ext cx="9836150" cy="1036783"/>
          </a:xfrm>
        </p:spPr>
        <p:txBody>
          <a:bodyPr/>
          <a:lstStyle/>
          <a:p>
            <a:r>
              <a:rPr lang="en-US" dirty="0"/>
              <a:t>Deeper Insights: Creating Custom Metrics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7B5D6-AA2C-7A5F-F6AA-FD0425AEEBB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70195" y="1771651"/>
            <a:ext cx="9451610" cy="92075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0" lvl="1" indent="0">
              <a:buNone/>
            </a:pPr>
            <a:r>
              <a:rPr lang="en-US" dirty="0"/>
              <a:t>The hypothesis results were insightful, but to create an actionable strategy, we needed to move beyond them. We developed three custom metrics to measure performance in a more nuanced way.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877F4-FA71-5D75-E271-D767C5D7AE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30351" y="2787961"/>
            <a:ext cx="4122304" cy="3010953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       Metric 1: Body Mass Index (BMI)</a:t>
            </a:r>
          </a:p>
          <a:p>
            <a:pPr lvl="1"/>
            <a:r>
              <a:rPr lang="en-US" dirty="0"/>
              <a:t>Why: To move beyond simple height/weight and understand the role of an athlete's overall build.</a:t>
            </a:r>
          </a:p>
          <a:p>
            <a:pPr lvl="1"/>
            <a:r>
              <a:rPr lang="en-US" dirty="0"/>
              <a:t>Discovery: The average BMI of medalists varies significantly by sport and season, confirming that different athletic disciplines require distinct physical profiles. This allows for more targeted talent identification.</a:t>
            </a:r>
          </a:p>
          <a:p>
            <a:endParaRPr lang="en-US" dirty="0"/>
          </a:p>
        </p:txBody>
      </p:sp>
      <p:pic>
        <p:nvPicPr>
          <p:cNvPr id="6" name="Picture 5" descr="A graph of different colored squares">
            <a:extLst>
              <a:ext uri="{FF2B5EF4-FFF2-40B4-BE49-F238E27FC236}">
                <a16:creationId xmlns:a16="http://schemas.microsoft.com/office/drawing/2014/main" id="{079A4677-0334-646B-6A26-E0916315F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47" y="2737926"/>
            <a:ext cx="5203853" cy="31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91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E112-6FC7-BFCC-22BE-5E2C8EF6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Metrics Created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9E806-8ACD-9362-962E-29E9154B761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Metric 2: Medal Conversion Rate (MCR)</a:t>
            </a:r>
          </a:p>
          <a:p>
            <a:endParaRPr lang="en-US" dirty="0"/>
          </a:p>
          <a:p>
            <a:pPr lvl="1"/>
            <a:r>
              <a:rPr lang="en-US" b="1" dirty="0"/>
              <a:t>Formula: </a:t>
            </a:r>
            <a:r>
              <a:rPr lang="en-US" dirty="0"/>
              <a:t>(Total Medals Won / Total Participations) * 100</a:t>
            </a:r>
          </a:p>
          <a:p>
            <a:pPr lvl="1"/>
            <a:r>
              <a:rPr lang="en-US" b="1" dirty="0"/>
              <a:t>Why:</a:t>
            </a:r>
            <a:r>
              <a:rPr lang="en-US" dirty="0"/>
              <a:t> Simply counting total medals favors larger countries. MCR measures </a:t>
            </a:r>
            <a:r>
              <a:rPr lang="en-US" i="1" dirty="0"/>
              <a:t>efficiency</a:t>
            </a:r>
            <a:r>
              <a:rPr lang="en-US" dirty="0"/>
              <a:t>—how effective a country is at turning an appearance into a podium finish.</a:t>
            </a:r>
          </a:p>
          <a:p>
            <a:pPr lvl="1"/>
            <a:r>
              <a:rPr lang="en-US" b="1" dirty="0"/>
              <a:t>Discovery</a:t>
            </a:r>
            <a:r>
              <a:rPr lang="en-US" dirty="0"/>
              <a:t>: This was the core strategic insight. Many smaller nations have a significantly higher MCR than larger ones, proving that a smaller, focused team can be more effective on a per-athlete basis.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67E97-20AF-1258-B07B-5D0BCA7BD8D1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Metric 3: Athlete Versatility Index (AVI)</a:t>
            </a:r>
          </a:p>
          <a:p>
            <a:endParaRPr lang="en-US" dirty="0"/>
          </a:p>
          <a:p>
            <a:pPr lvl="1"/>
            <a:r>
              <a:rPr lang="en-US" b="1" dirty="0"/>
              <a:t>Formula:</a:t>
            </a:r>
            <a:r>
              <a:rPr lang="en-US" dirty="0"/>
              <a:t> COUNT (DISTINCT Sport) for each athlete.</a:t>
            </a:r>
          </a:p>
          <a:p>
            <a:pPr lvl="1"/>
            <a:r>
              <a:rPr lang="en-US" b="1" dirty="0"/>
              <a:t>Why:</a:t>
            </a:r>
            <a:r>
              <a:rPr lang="en-US" dirty="0"/>
              <a:t> To identify and celebrate the rare athletes who compete across multiple disciplines.</a:t>
            </a:r>
          </a:p>
          <a:p>
            <a:pPr lvl="1"/>
            <a:r>
              <a:rPr lang="en-US" b="1" dirty="0"/>
              <a:t>Discovery: </a:t>
            </a:r>
            <a:r>
              <a:rPr lang="en-US" dirty="0"/>
              <a:t>High AVI athletes are historical anomalies, almost exclusively from the early-to-mid 20th century. This reinforces that the modern path to victory is through hyper-specialization.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DFEA0-0C5B-AAAA-3269-C9DEED5A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B9DE-0FDE-2587-8BD0-912E08D6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Insight: Two Paths to the Podium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FB08-BC55-85B6-F5AA-7135E31F6EC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1" y="2049506"/>
            <a:ext cx="5044710" cy="3749410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pPr lvl="1"/>
            <a:r>
              <a:rPr lang="en-US" b="1" dirty="0"/>
              <a:t>Path 1: Resource Dominance</a:t>
            </a:r>
          </a:p>
          <a:p>
            <a:pPr lvl="2"/>
            <a:r>
              <a:rPr lang="en-US" dirty="0"/>
              <a:t>Leverage a massive GDP to fund a wide array of sports programs.</a:t>
            </a:r>
          </a:p>
          <a:p>
            <a:pPr lvl="2"/>
            <a:r>
              <a:rPr lang="en-US" dirty="0"/>
              <a:t>Compete everywhere, win through sheer volume.</a:t>
            </a:r>
          </a:p>
          <a:p>
            <a:pPr lvl="2"/>
            <a:r>
              <a:rPr lang="en-US" i="1" dirty="0"/>
              <a:t>Not viable for the NOC-DN.</a:t>
            </a:r>
            <a:endParaRPr lang="en-US" dirty="0"/>
          </a:p>
          <a:p>
            <a:pPr lvl="1"/>
            <a:r>
              <a:rPr lang="en-US" b="1" dirty="0"/>
              <a:t>Path 2: Strategic Specialization</a:t>
            </a:r>
          </a:p>
          <a:p>
            <a:pPr lvl="2"/>
            <a:r>
              <a:rPr lang="en-US" dirty="0"/>
              <a:t>Focus limited resources on a few key disciplines.</a:t>
            </a:r>
          </a:p>
          <a:p>
            <a:pPr lvl="2"/>
            <a:r>
              <a:rPr lang="en-US" dirty="0"/>
              <a:t>Maximize the Medal Conversion Rate (MCR) to become highly efficient.</a:t>
            </a:r>
          </a:p>
          <a:p>
            <a:pPr lvl="2"/>
            <a:r>
              <a:rPr lang="en-US" dirty="0"/>
              <a:t>Achieve success that outpaces economic standing.</a:t>
            </a:r>
          </a:p>
          <a:p>
            <a:pPr lvl="2"/>
            <a:r>
              <a:rPr lang="en-US" i="1" dirty="0"/>
              <a:t>This is the recommended path.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02A69-BFF2-D97E-42A5-F06FF8732B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88311" y="5753100"/>
            <a:ext cx="4203151" cy="45814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group of people standing on a bar&#10;&#10;AI-generated content may be incorrect.">
            <a:extLst>
              <a:ext uri="{FF2B5EF4-FFF2-40B4-BE49-F238E27FC236}">
                <a16:creationId xmlns:a16="http://schemas.microsoft.com/office/drawing/2014/main" id="{20ADCF7D-0F79-0351-5ED0-1849F9D65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43" y="1911350"/>
            <a:ext cx="4432300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EBF2-E8CA-F887-F1C2-D1995AA94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05E9B-F134-7229-1CE7-A756A9E7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/>
          </a:bodyPr>
          <a:lstStyle/>
          <a:p>
            <a:r>
              <a:rPr lang="en-US" dirty="0"/>
              <a:t>Strategic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A11297-B586-1E6E-D010-7FC0BFAD123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/>
          <a:p>
            <a:pPr lvl="1"/>
            <a:r>
              <a:rPr lang="en-US" sz="1100" b="1" dirty="0"/>
              <a:t>1. Adopt a "Strategic Specialization" Model</a:t>
            </a:r>
            <a:r>
              <a:rPr lang="en-US" sz="1100" dirty="0"/>
              <a:t>: Formally abandon the generalist approach. The nation must become a specialist. Identify and commit to 3-5 high-opportunity sports.</a:t>
            </a:r>
          </a:p>
          <a:p>
            <a:pPr lvl="1"/>
            <a:r>
              <a:rPr lang="en-US" sz="1100" b="1" dirty="0"/>
              <a:t>2. Conduct a Cost-Benefit Analysis: </a:t>
            </a:r>
            <a:r>
              <a:rPr lang="en-US" sz="1100" dirty="0"/>
              <a:t>Select the focus sports based on data: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Low infrastructure and training costs.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A high number of medal events within the discipline.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Potential for natural regional or genetic propensity.</a:t>
            </a:r>
          </a:p>
          <a:p>
            <a:pPr lvl="1"/>
            <a:r>
              <a:rPr lang="en-US" sz="1100" b="1" dirty="0"/>
              <a:t>3. Track National Performance Metrics: </a:t>
            </a:r>
            <a:r>
              <a:rPr lang="en-US" sz="1100" dirty="0"/>
              <a:t>Use MCR and a custom Medal-to-GDP Ratio (MGR) as core internal KPIs to guide investment and measure program success objectively.</a:t>
            </a:r>
          </a:p>
          <a:p>
            <a:endParaRPr lang="en-US" sz="1100" dirty="0"/>
          </a:p>
        </p:txBody>
      </p:sp>
      <p:pic>
        <p:nvPicPr>
          <p:cNvPr id="7" name="Picture 6" descr="A map of the world with different colored spots">
            <a:extLst>
              <a:ext uri="{FF2B5EF4-FFF2-40B4-BE49-F238E27FC236}">
                <a16:creationId xmlns:a16="http://schemas.microsoft.com/office/drawing/2014/main" id="{A24621A7-FADF-F6A6-88DC-B95EB4E0A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2515" b="-4"/>
          <a:stretch>
            <a:fillRect/>
          </a:stretch>
        </p:blipFill>
        <p:spPr>
          <a:xfrm>
            <a:off x="6374728" y="2136921"/>
            <a:ext cx="4203151" cy="3541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63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05BB3-9F2E-A75C-8DF2-424B0E5FD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96BA59-D0E6-6C6B-8EB6-5E11D7AC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/>
          </a:bodyPr>
          <a:lstStyle/>
          <a:p>
            <a:r>
              <a:rPr lang="en-US" dirty="0"/>
              <a:t>Proposed Next Steps: A 4-Year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C94392-B65F-3ED2-9BDA-5275FD84AF7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/>
          <a:p>
            <a:endParaRPr lang="en-US" sz="1100"/>
          </a:p>
          <a:p>
            <a:pPr lvl="1"/>
            <a:r>
              <a:rPr lang="en-US" sz="1100" b="1"/>
              <a:t>Phase 1 (3 Months): Sport Identification</a:t>
            </a:r>
          </a:p>
          <a:p>
            <a:pPr lvl="2"/>
            <a:r>
              <a:rPr lang="en-US" sz="1100"/>
              <a:t>Commission a task force to execute the cost-benefit analysis and present a data-driven shortlist of 5-7 potential focus sports.</a:t>
            </a:r>
          </a:p>
          <a:p>
            <a:pPr lvl="1"/>
            <a:r>
              <a:rPr lang="en-US" sz="1100" b="1"/>
              <a:t>Phase 2 (1 Year): Pilot Program</a:t>
            </a:r>
          </a:p>
          <a:p>
            <a:pPr lvl="2"/>
            <a:r>
              <a:rPr lang="en-US" sz="1100"/>
              <a:t>Launch intensive, heavily funded pilot programs for the top 3 sports from the shortlist. Focus on elite talent identification and coaching.</a:t>
            </a:r>
          </a:p>
          <a:p>
            <a:pPr lvl="1"/>
            <a:r>
              <a:rPr lang="en-US" sz="1100" b="1"/>
              <a:t>Phase 3 (4-Year Cycle): Full Implementation</a:t>
            </a:r>
          </a:p>
          <a:p>
            <a:pPr lvl="2"/>
            <a:r>
              <a:rPr lang="en-US" sz="1100"/>
              <a:t>Based on pilot results, allocate the vast majority of the NOC-DN's budget to the top 2-3 performing programs with the explicit goal of winning medals at the next Olympic Games.</a:t>
            </a:r>
          </a:p>
          <a:p>
            <a:endParaRPr lang="en-US" sz="1100" dirty="0"/>
          </a:p>
        </p:txBody>
      </p:sp>
      <p:pic>
        <p:nvPicPr>
          <p:cNvPr id="10" name="Picture 9" descr="A group of gold medals">
            <a:extLst>
              <a:ext uri="{FF2B5EF4-FFF2-40B4-BE49-F238E27FC236}">
                <a16:creationId xmlns:a16="http://schemas.microsoft.com/office/drawing/2014/main" id="{1D6B45B3-E928-1A68-AB51-64D234D0D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802" r="1" b="5932"/>
          <a:stretch>
            <a:fillRect/>
          </a:stretch>
        </p:blipFill>
        <p:spPr>
          <a:xfrm>
            <a:off x="6588311" y="2257061"/>
            <a:ext cx="4203151" cy="3541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990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</p:spPr>
        <p:txBody>
          <a:bodyPr anchor="b">
            <a:normAutofit/>
          </a:bodyPr>
          <a:lstStyle/>
          <a:p>
            <a:r>
              <a:rPr lang="en-US" dirty="0"/>
              <a:t>Conclusion &amp; Q&amp;A sessions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/>
          <a:p>
            <a:endParaRPr lang="en-US" sz="1500" dirty="0"/>
          </a:p>
          <a:p>
            <a:pPr lvl="1"/>
            <a:r>
              <a:rPr lang="en-US" sz="1500" dirty="0"/>
              <a:t>Conclusion: While economic power is a major factor in the Olympics, it is not destiny. A data-driven strategy of focused, efficient specialization offers a clear and viable path for developing nations to compete and achieve success on the world stage.</a:t>
            </a:r>
          </a:p>
          <a:p>
            <a:pPr lvl="1"/>
            <a:r>
              <a:rPr lang="en-US" sz="1500" dirty="0"/>
              <a:t>Thank You</a:t>
            </a:r>
          </a:p>
          <a:p>
            <a:pPr lvl="1"/>
            <a:r>
              <a:rPr lang="en-US" sz="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Angkon Biswas</a:t>
            </a:r>
          </a:p>
          <a:p>
            <a:r>
              <a:rPr lang="en-US" dirty="0">
                <a:hlinkClick r:id="rId2"/>
              </a:rPr>
              <a:t>angkonbiswas1993@gmail.com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</p:spPr>
        <p:txBody>
          <a:bodyPr anchor="ctr">
            <a:normAutofit/>
          </a:bodyPr>
          <a:lstStyle/>
          <a:p>
            <a:r>
              <a:rPr lang="en-US" dirty="0"/>
              <a:t>                                Table of Contents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111617-734F-8F6B-ED8C-CC02E73AF3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2182812"/>
            <a:ext cx="3490913" cy="3490913"/>
          </a:xfr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35246E-5500-0236-FC30-023FD9159934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412573261"/>
              </p:ext>
            </p:extLst>
          </p:nvPr>
        </p:nvGraphicFramePr>
        <p:xfrm>
          <a:off x="4502552" y="1779325"/>
          <a:ext cx="6724891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dirty="0"/>
              <a:t>                        The Challenge &amp; The Goal</a:t>
            </a:r>
          </a:p>
        </p:txBody>
      </p:sp>
      <p:graphicFrame>
        <p:nvGraphicFramePr>
          <p:cNvPr id="21" name="TextBox 7">
            <a:extLst>
              <a:ext uri="{FF2B5EF4-FFF2-40B4-BE49-F238E27FC236}">
                <a16:creationId xmlns:a16="http://schemas.microsoft.com/office/drawing/2014/main" id="{67431398-49C6-714F-10C1-083EC1A043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248593"/>
              </p:ext>
            </p:extLst>
          </p:nvPr>
        </p:nvGraphicFramePr>
        <p:xfrm>
          <a:off x="914400" y="1779325"/>
          <a:ext cx="10361676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                   Initial Questions &amp; Hypotheses</a:t>
            </a:r>
          </a:p>
        </p:txBody>
      </p:sp>
      <p:graphicFrame>
        <p:nvGraphicFramePr>
          <p:cNvPr id="14" name="Subtitle 10">
            <a:extLst>
              <a:ext uri="{FF2B5EF4-FFF2-40B4-BE49-F238E27FC236}">
                <a16:creationId xmlns:a16="http://schemas.microsoft.com/office/drawing/2014/main" id="{237E70C2-1812-E7FD-4EEB-2E630914C8E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769681205"/>
              </p:ext>
            </p:extLst>
          </p:nvPr>
        </p:nvGraphicFramePr>
        <p:xfrm>
          <a:off x="914400" y="1779325"/>
          <a:ext cx="10361676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/>
          </a:bodyPr>
          <a:lstStyle/>
          <a:p>
            <a:r>
              <a:rPr lang="en-US" dirty="0"/>
              <a:t>Data Preparation &amp;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1100" b="1" dirty="0"/>
              <a:t>Data Preparation &amp; Cleaning</a:t>
            </a:r>
          </a:p>
          <a:p>
            <a:pPr lvl="1"/>
            <a:r>
              <a:rPr lang="en-US" sz="1100" b="1" dirty="0"/>
              <a:t>Data Cleaning</a:t>
            </a:r>
            <a:r>
              <a:rPr lang="en-US" sz="1100" dirty="0"/>
              <a:t>: A critical first step to ensure the integrity of our analysis.</a:t>
            </a:r>
          </a:p>
          <a:p>
            <a:pPr lvl="2"/>
            <a:r>
              <a:rPr lang="en-US" sz="1100" dirty="0"/>
              <a:t>Null Value Imputation: Handled missing values for Age, Height, and Weight by imputing column averages, preserving valuable records for analysis.</a:t>
            </a:r>
          </a:p>
          <a:p>
            <a:pPr lvl="2"/>
            <a:r>
              <a:rPr lang="en-US" sz="1100" dirty="0"/>
              <a:t>Duplicate Removal: Identified and removed 1,385 fully duplicate rows to prevent overcounting.</a:t>
            </a:r>
          </a:p>
          <a:p>
            <a:pPr lvl="1"/>
            <a:r>
              <a:rPr lang="en-US" sz="1100" b="1" dirty="0"/>
              <a:t>Database Design:</a:t>
            </a:r>
          </a:p>
          <a:p>
            <a:pPr lvl="2"/>
            <a:r>
              <a:rPr lang="en-US" sz="1100" dirty="0"/>
              <a:t>The initial flat file was normalized into a relational database schema (ERD).</a:t>
            </a:r>
          </a:p>
          <a:p>
            <a:pPr lvl="2"/>
            <a:r>
              <a:rPr lang="en-US" sz="1100" dirty="0"/>
              <a:t>This improved data integrity, reduced redundancy, and enabled more efficient and complex querying.</a:t>
            </a:r>
          </a:p>
        </p:txBody>
      </p:sp>
      <p:pic>
        <p:nvPicPr>
          <p:cNvPr id="14" name="Content Placeholder 13" descr="A diagram of a data flow&#10;&#10;AI-generated content may be incorrect.">
            <a:extLst>
              <a:ext uri="{FF2B5EF4-FFF2-40B4-BE49-F238E27FC236}">
                <a16:creationId xmlns:a16="http://schemas.microsoft.com/office/drawing/2014/main" id="{393775C7-DC1D-04AE-4B9E-F93C7DAECEF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11" y="2567392"/>
            <a:ext cx="4203151" cy="2921190"/>
          </a:xfrm>
          <a:noFill/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 (EDA) - Key Discoveries</a:t>
            </a:r>
          </a:p>
        </p:txBody>
      </p:sp>
      <p:pic>
        <p:nvPicPr>
          <p:cNvPr id="3" name="Content Placeholder 2" descr="A person looking at multiple computer screens&#10;&#10;AI-generated content may be incorrect.">
            <a:extLst>
              <a:ext uri="{FF2B5EF4-FFF2-40B4-BE49-F238E27FC236}">
                <a16:creationId xmlns:a16="http://schemas.microsoft.com/office/drawing/2014/main" id="{2B9E901A-48FF-948C-0CB0-82CA3E95AC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4009"/>
            <a:ext cx="3490913" cy="2388519"/>
          </a:xfrm>
        </p:spPr>
      </p:pic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1A0FC6F6-1884-57D0-0F1C-240BE6D27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876410"/>
              </p:ext>
            </p:extLst>
          </p:nvPr>
        </p:nvGraphicFramePr>
        <p:xfrm>
          <a:off x="4502552" y="1779325"/>
          <a:ext cx="6724891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/>
          </a:bodyPr>
          <a:lstStyle/>
          <a:p>
            <a:r>
              <a:rPr lang="en-US" sz="2500"/>
              <a:t>Testing the Core Hypotheses</a:t>
            </a:r>
            <a:br>
              <a:rPr lang="en-US" sz="2500"/>
            </a:br>
            <a:r>
              <a:rPr lang="en-US" sz="2500"/>
              <a:t>Hypothesis 1: The Physique of a Champion</a:t>
            </a:r>
            <a:br>
              <a:rPr lang="en-US" sz="2500"/>
            </a:br>
            <a:endParaRPr lang="en-US" sz="2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b="1" dirty="0"/>
              <a:t>Hypothesis: </a:t>
            </a:r>
            <a:r>
              <a:rPr lang="en-US" dirty="0"/>
              <a:t>Taller athletes are more likely to win medals.</a:t>
            </a:r>
          </a:p>
          <a:p>
            <a:pPr lvl="1"/>
            <a:r>
              <a:rPr lang="en-US" b="1" dirty="0"/>
              <a:t>Result: </a:t>
            </a:r>
            <a:r>
              <a:rPr lang="en-US" dirty="0"/>
              <a:t>CONFIRMED.</a:t>
            </a:r>
          </a:p>
          <a:p>
            <a:pPr lvl="1"/>
            <a:r>
              <a:rPr lang="en-US" b="1" dirty="0"/>
              <a:t>Finding:</a:t>
            </a:r>
            <a:r>
              <a:rPr lang="en-US" dirty="0"/>
              <a:t> Medalists are, on average, 2.4 cm taller than non-medalists (178.8 cm vs 176.4 cm). Physical attributes provide a discernible, aggregate advantage.</a:t>
            </a:r>
          </a:p>
        </p:txBody>
      </p:sp>
      <p:pic>
        <p:nvPicPr>
          <p:cNvPr id="6" name="Content Placeholder 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B2C1C197-B341-C4D9-8838-1A5468FF25C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88311" y="2451806"/>
            <a:ext cx="4203151" cy="3152363"/>
          </a:xfrm>
          <a:noFill/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DD208-954E-CB0A-6C38-E248953D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00A7-1F66-858C-AA92-696CA602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/>
          </a:bodyPr>
          <a:lstStyle/>
          <a:p>
            <a:r>
              <a:rPr lang="en-US" dirty="0"/>
              <a:t>Hypothesis 2: The Age Paradox in Gymnastics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5C923-80BF-C6A1-162C-7B3D0BFCE0D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b="1" dirty="0"/>
              <a:t>Hypothesis: </a:t>
            </a:r>
            <a:r>
              <a:rPr lang="en-US" dirty="0"/>
              <a:t>Younger gymnasts are more likely to win medals.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Result:</a:t>
            </a:r>
            <a:r>
              <a:rPr lang="en-US" dirty="0"/>
              <a:t> DISPROVED.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Finding: </a:t>
            </a:r>
            <a:r>
              <a:rPr lang="en-US" dirty="0"/>
              <a:t>The median age of medal-winning gymnasts (23.46) is slightly </a:t>
            </a:r>
            <a:r>
              <a:rPr lang="en-US" i="1" dirty="0"/>
              <a:t>older</a:t>
            </a:r>
            <a:r>
              <a:rPr lang="en-US" dirty="0"/>
              <a:t> than non-medalists (22.78). This suggests competitive experience and mental fortitude are critical differentiators at the elite level.</a:t>
            </a:r>
          </a:p>
        </p:txBody>
      </p:sp>
      <p:pic>
        <p:nvPicPr>
          <p:cNvPr id="8" name="Picture Placeholder 7" descr="A graph of a number of people with different colors&#10;&#10;AI-generated content may be incorrect.">
            <a:extLst>
              <a:ext uri="{FF2B5EF4-FFF2-40B4-BE49-F238E27FC236}">
                <a16:creationId xmlns:a16="http://schemas.microsoft.com/office/drawing/2014/main" id="{93DC1309-8BE1-CBCC-B39C-87D32B3F613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r="6519" b="-1"/>
          <a:stretch>
            <a:fillRect/>
          </a:stretch>
        </p:blipFill>
        <p:spPr>
          <a:xfrm>
            <a:off x="6588311" y="2257061"/>
            <a:ext cx="4203151" cy="3541853"/>
          </a:xfrm>
          <a:noFill/>
        </p:spPr>
      </p:pic>
    </p:spTree>
    <p:extLst>
      <p:ext uri="{BB962C8B-B14F-4D97-AF65-F5344CB8AC3E}">
        <p14:creationId xmlns:p14="http://schemas.microsoft.com/office/powerpoint/2010/main" val="16220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D8291-DA69-D3B8-6373-FABF0566D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49C6-CC2F-CDD3-D753-F44B11C8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/>
          </a:bodyPr>
          <a:lstStyle/>
          <a:p>
            <a:r>
              <a:rPr lang="en-US"/>
              <a:t>Hypothesis 3:Economic Power and the Podium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21A4-C78B-D6E7-A2DA-49096A45904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b="1" dirty="0"/>
              <a:t>Hypothesis: </a:t>
            </a:r>
            <a:r>
              <a:rPr lang="en-US" dirty="0"/>
              <a:t>A country's GDP has a strong positive correlation with its medal count.</a:t>
            </a:r>
          </a:p>
          <a:p>
            <a:pPr lvl="1"/>
            <a:r>
              <a:rPr lang="en-US" b="1" dirty="0"/>
              <a:t>Result:</a:t>
            </a:r>
            <a:r>
              <a:rPr lang="en-US" dirty="0"/>
              <a:t> CONFIRMED.</a:t>
            </a:r>
          </a:p>
          <a:p>
            <a:pPr lvl="1"/>
            <a:r>
              <a:rPr lang="en-US" b="1" dirty="0"/>
              <a:t>Finding:</a:t>
            </a:r>
            <a:r>
              <a:rPr lang="en-US" dirty="0"/>
              <a:t> In 2016, nations with an above-median GDP won an average of 36.5 medals, compared to just 6.9 medals for those below the median. GDP is a powerful predictor of success.</a:t>
            </a:r>
          </a:p>
        </p:txBody>
      </p:sp>
      <p:pic>
        <p:nvPicPr>
          <p:cNvPr id="7" name="Content Placeholder 6" descr="A graph of a bar chart&#10;&#10;AI-generated content may be incorrect.">
            <a:extLst>
              <a:ext uri="{FF2B5EF4-FFF2-40B4-BE49-F238E27FC236}">
                <a16:creationId xmlns:a16="http://schemas.microsoft.com/office/drawing/2014/main" id="{72A653F7-2748-4305-7C7B-7CF482BEC39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3"/>
          <a:stretch>
            <a:fillRect/>
          </a:stretch>
        </p:blipFill>
        <p:spPr>
          <a:xfrm>
            <a:off x="6588311" y="2257061"/>
            <a:ext cx="4203151" cy="3541853"/>
          </a:xfrm>
          <a:noFill/>
        </p:spPr>
      </p:pic>
    </p:spTree>
    <p:extLst>
      <p:ext uri="{BB962C8B-B14F-4D97-AF65-F5344CB8AC3E}">
        <p14:creationId xmlns:p14="http://schemas.microsoft.com/office/powerpoint/2010/main" val="19951485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{92687219-3A5D-4176-A9BC-55B16B625D49}TF96423eb0-8e02-4a99-b83b-bc60d19202d5328e4d86_win32-c07ae754e67e</Template>
  <TotalTime>50</TotalTime>
  <Words>1334</Words>
  <Application>Microsoft Office PowerPoint</Application>
  <PresentationFormat>Widescreen</PresentationFormat>
  <Paragraphs>113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Quire Sans Pro Light</vt:lpstr>
      <vt:lpstr>Tisa Offc Serif Pro</vt:lpstr>
      <vt:lpstr>Custom</vt:lpstr>
      <vt:lpstr>Decoding Olympic Success A Data-Driven Strategy for the National Olympic Committee  Prepared by: Angkon Biswas Date: July 10, 2025</vt:lpstr>
      <vt:lpstr>                                Table of Contents</vt:lpstr>
      <vt:lpstr>                        The Challenge &amp; The Goal</vt:lpstr>
      <vt:lpstr>                   Initial Questions &amp; Hypotheses</vt:lpstr>
      <vt:lpstr>Data Preparation &amp; Cleaning</vt:lpstr>
      <vt:lpstr>Exploratory Data Analysis (EDA) - Key Discoveries</vt:lpstr>
      <vt:lpstr>Testing the Core Hypotheses Hypothesis 1: The Physique of a Champion </vt:lpstr>
      <vt:lpstr>Hypothesis 2: The Age Paradox in Gymnastics</vt:lpstr>
      <vt:lpstr>Hypothesis 3:Economic Power and the Podium</vt:lpstr>
      <vt:lpstr>Hypothesis 4: The Globalization of Sport</vt:lpstr>
      <vt:lpstr>Deeper Insights: Creating Custom Metrics </vt:lpstr>
      <vt:lpstr>More Metrics Created</vt:lpstr>
      <vt:lpstr>The Core Insight: Two Paths to the Podium</vt:lpstr>
      <vt:lpstr>Strategic Recommendations</vt:lpstr>
      <vt:lpstr>Proposed Next Steps: A 4-Year Plan</vt:lpstr>
      <vt:lpstr>Conclusion &amp; Q&amp;A sessions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Angkon Biswas</dc:creator>
  <cp:lastModifiedBy>Angkon Biswas</cp:lastModifiedBy>
  <cp:revision>1</cp:revision>
  <dcterms:created xsi:type="dcterms:W3CDTF">2025-07-11T02:56:08Z</dcterms:created>
  <dcterms:modified xsi:type="dcterms:W3CDTF">2025-07-11T03:46:16Z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